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2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3" r:id="rId3"/>
    <p:sldId id="258" r:id="rId4"/>
    <p:sldId id="260" r:id="rId5"/>
    <p:sldId id="261" r:id="rId6"/>
    <p:sldId id="259" r:id="rId7"/>
    <p:sldId id="262" r:id="rId8"/>
    <p:sldId id="274" r:id="rId9"/>
    <p:sldId id="263" r:id="rId10"/>
    <p:sldId id="264" r:id="rId11"/>
    <p:sldId id="265" r:id="rId12"/>
    <p:sldId id="275" r:id="rId13"/>
    <p:sldId id="266" r:id="rId14"/>
    <p:sldId id="270" r:id="rId15"/>
    <p:sldId id="267" r:id="rId16"/>
    <p:sldId id="268" r:id="rId17"/>
    <p:sldId id="276" r:id="rId18"/>
    <p:sldId id="277" r:id="rId19"/>
    <p:sldId id="272" r:id="rId2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46208D-B87D-4545-B1E8-1C7A9FDE42A2}" type="doc">
      <dgm:prSet loTypeId="urn:microsoft.com/office/officeart/2005/8/layout/chart3" loCatId="cycle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8A82634-2279-442C-A052-0975C9D32CBD}">
      <dgm:prSet phldrT="[Texte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fr-FR" sz="1400" b="1" dirty="0" smtClean="0"/>
            <a:t>Informatique et programmation</a:t>
          </a:r>
          <a:endParaRPr lang="fr-FR" sz="1400" b="1" dirty="0"/>
        </a:p>
      </dgm:t>
    </dgm:pt>
    <dgm:pt modelId="{16177F41-DF15-4537-AA22-3E1E3DDCBF2E}" type="parTrans" cxnId="{6F47B000-009A-4B26-AB7A-BF2833CF2A03}">
      <dgm:prSet/>
      <dgm:spPr/>
      <dgm:t>
        <a:bodyPr/>
        <a:lstStyle/>
        <a:p>
          <a:endParaRPr lang="fr-FR"/>
        </a:p>
      </dgm:t>
    </dgm:pt>
    <dgm:pt modelId="{76FB73F2-1C6E-4F24-B84D-34B510EF52EF}" type="sibTrans" cxnId="{6F47B000-009A-4B26-AB7A-BF2833CF2A03}">
      <dgm:prSet/>
      <dgm:spPr/>
      <dgm:t>
        <a:bodyPr/>
        <a:lstStyle/>
        <a:p>
          <a:endParaRPr lang="fr-FR"/>
        </a:p>
      </dgm:t>
    </dgm:pt>
    <dgm:pt modelId="{6E7D8842-5B14-4F83-861D-E98E073035F4}">
      <dgm:prSet phldrT="[Texte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fr-FR" dirty="0" smtClean="0"/>
            <a:t>Les objets techniques, et les changements induits dans la société</a:t>
          </a:r>
          <a:endParaRPr lang="fr-FR" dirty="0"/>
        </a:p>
      </dgm:t>
    </dgm:pt>
    <dgm:pt modelId="{8A819681-59E0-4D5C-B839-A4AF02430169}" type="parTrans" cxnId="{350662B0-19F5-4FBC-8149-FD64EEE3DCCC}">
      <dgm:prSet/>
      <dgm:spPr/>
      <dgm:t>
        <a:bodyPr/>
        <a:lstStyle/>
        <a:p>
          <a:endParaRPr lang="fr-FR"/>
        </a:p>
      </dgm:t>
    </dgm:pt>
    <dgm:pt modelId="{72176C6D-56E8-40E6-B643-8EEBBB5C0CFE}" type="sibTrans" cxnId="{350662B0-19F5-4FBC-8149-FD64EEE3DCCC}">
      <dgm:prSet/>
      <dgm:spPr/>
      <dgm:t>
        <a:bodyPr/>
        <a:lstStyle/>
        <a:p>
          <a:endParaRPr lang="fr-FR"/>
        </a:p>
      </dgm:t>
    </dgm:pt>
    <dgm:pt modelId="{B32332B0-FB4F-4EA7-A833-E2B76837634B}">
      <dgm:prSet phldrT="[Texte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fr-FR" dirty="0" smtClean="0"/>
            <a:t>Le modélisation et la simulation des objets et des systèmes techniques</a:t>
          </a:r>
          <a:endParaRPr lang="fr-FR" dirty="0"/>
        </a:p>
      </dgm:t>
    </dgm:pt>
    <dgm:pt modelId="{1182C038-0378-4758-A6B3-D3125D5122A7}" type="parTrans" cxnId="{F774FE2D-DEA9-4BAB-A0C8-CA226FCEAD57}">
      <dgm:prSet/>
      <dgm:spPr/>
      <dgm:t>
        <a:bodyPr/>
        <a:lstStyle/>
        <a:p>
          <a:endParaRPr lang="fr-FR"/>
        </a:p>
      </dgm:t>
    </dgm:pt>
    <dgm:pt modelId="{92F73803-9795-4A02-8A60-CFEDF50E1725}" type="sibTrans" cxnId="{F774FE2D-DEA9-4BAB-A0C8-CA226FCEAD57}">
      <dgm:prSet/>
      <dgm:spPr/>
      <dgm:t>
        <a:bodyPr/>
        <a:lstStyle/>
        <a:p>
          <a:endParaRPr lang="fr-FR"/>
        </a:p>
      </dgm:t>
    </dgm:pt>
    <dgm:pt modelId="{04CB47EB-DCFC-4E0D-8E8C-64E318A22525}">
      <dgm:prSet phldrT="[Texte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fr-FR" dirty="0" smtClean="0"/>
            <a:t>Design innovation et créativité</a:t>
          </a:r>
          <a:endParaRPr lang="fr-FR" dirty="0"/>
        </a:p>
      </dgm:t>
    </dgm:pt>
    <dgm:pt modelId="{CA18F7C8-3017-43AE-A2F1-7396E65A221D}" type="parTrans" cxnId="{B7E5069D-022D-40CF-9924-BADA1AD7BF83}">
      <dgm:prSet/>
      <dgm:spPr/>
      <dgm:t>
        <a:bodyPr/>
        <a:lstStyle/>
        <a:p>
          <a:endParaRPr lang="fr-FR"/>
        </a:p>
      </dgm:t>
    </dgm:pt>
    <dgm:pt modelId="{D1E0003A-D4C8-439F-BB18-7012CFFED4FD}" type="sibTrans" cxnId="{B7E5069D-022D-40CF-9924-BADA1AD7BF83}">
      <dgm:prSet/>
      <dgm:spPr/>
      <dgm:t>
        <a:bodyPr/>
        <a:lstStyle/>
        <a:p>
          <a:endParaRPr lang="fr-FR"/>
        </a:p>
      </dgm:t>
    </dgm:pt>
    <dgm:pt modelId="{B53A66BE-6DC8-4E1F-80A5-BF992BC2522F}" type="pres">
      <dgm:prSet presAssocID="{3646208D-B87D-4545-B1E8-1C7A9FDE42A2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171A69F-4594-4795-9AB0-63D6DCADF721}" type="pres">
      <dgm:prSet presAssocID="{3646208D-B87D-4545-B1E8-1C7A9FDE42A2}" presName="wedge1" presStyleLbl="node1" presStyleIdx="0" presStyleCnt="4"/>
      <dgm:spPr/>
      <dgm:t>
        <a:bodyPr/>
        <a:lstStyle/>
        <a:p>
          <a:endParaRPr lang="fr-FR"/>
        </a:p>
      </dgm:t>
    </dgm:pt>
    <dgm:pt modelId="{C9117244-F1B1-4D6C-A9C1-625F913EBBB9}" type="pres">
      <dgm:prSet presAssocID="{3646208D-B87D-4545-B1E8-1C7A9FDE42A2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0401B18-D19F-4321-AE32-1180FE513D4F}" type="pres">
      <dgm:prSet presAssocID="{3646208D-B87D-4545-B1E8-1C7A9FDE42A2}" presName="wedge2" presStyleLbl="node1" presStyleIdx="1" presStyleCnt="4"/>
      <dgm:spPr/>
      <dgm:t>
        <a:bodyPr/>
        <a:lstStyle/>
        <a:p>
          <a:endParaRPr lang="fr-FR"/>
        </a:p>
      </dgm:t>
    </dgm:pt>
    <dgm:pt modelId="{03160943-2680-468F-8080-A9D0A32B5823}" type="pres">
      <dgm:prSet presAssocID="{3646208D-B87D-4545-B1E8-1C7A9FDE42A2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2609295-E4BB-4ED6-87C5-721A71FEF975}" type="pres">
      <dgm:prSet presAssocID="{3646208D-B87D-4545-B1E8-1C7A9FDE42A2}" presName="wedge3" presStyleLbl="node1" presStyleIdx="2" presStyleCnt="4"/>
      <dgm:spPr/>
      <dgm:t>
        <a:bodyPr/>
        <a:lstStyle/>
        <a:p>
          <a:endParaRPr lang="fr-FR"/>
        </a:p>
      </dgm:t>
    </dgm:pt>
    <dgm:pt modelId="{C5E10729-F507-4F2A-A0AA-430CA246CEB1}" type="pres">
      <dgm:prSet presAssocID="{3646208D-B87D-4545-B1E8-1C7A9FDE42A2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9D3B15D-7D25-4B2A-A5A7-CB5A2BBAFB38}" type="pres">
      <dgm:prSet presAssocID="{3646208D-B87D-4545-B1E8-1C7A9FDE42A2}" presName="wedge4" presStyleLbl="node1" presStyleIdx="3" presStyleCnt="4"/>
      <dgm:spPr/>
      <dgm:t>
        <a:bodyPr/>
        <a:lstStyle/>
        <a:p>
          <a:endParaRPr lang="fr-FR"/>
        </a:p>
      </dgm:t>
    </dgm:pt>
    <dgm:pt modelId="{CB81DDA6-E9CF-4D24-B06A-141273FC0F1F}" type="pres">
      <dgm:prSet presAssocID="{3646208D-B87D-4545-B1E8-1C7A9FDE42A2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C1DAEBD-F8EF-43A9-9401-5C865CD4ACF3}" type="presOf" srcId="{B32332B0-FB4F-4EA7-A833-E2B76837634B}" destId="{69D3B15D-7D25-4B2A-A5A7-CB5A2BBAFB38}" srcOrd="0" destOrd="0" presId="urn:microsoft.com/office/officeart/2005/8/layout/chart3"/>
    <dgm:cxn modelId="{F774FE2D-DEA9-4BAB-A0C8-CA226FCEAD57}" srcId="{3646208D-B87D-4545-B1E8-1C7A9FDE42A2}" destId="{B32332B0-FB4F-4EA7-A833-E2B76837634B}" srcOrd="3" destOrd="0" parTransId="{1182C038-0378-4758-A6B3-D3125D5122A7}" sibTransId="{92F73803-9795-4A02-8A60-CFEDF50E1725}"/>
    <dgm:cxn modelId="{4522B386-4754-4FEA-A1CB-02E9EDBFAE97}" type="presOf" srcId="{04CB47EB-DCFC-4E0D-8E8C-64E318A22525}" destId="{03160943-2680-468F-8080-A9D0A32B5823}" srcOrd="1" destOrd="0" presId="urn:microsoft.com/office/officeart/2005/8/layout/chart3"/>
    <dgm:cxn modelId="{53C7E7D0-0A66-47C0-9060-27E3CDF3392D}" type="presOf" srcId="{04CB47EB-DCFC-4E0D-8E8C-64E318A22525}" destId="{F0401B18-D19F-4321-AE32-1180FE513D4F}" srcOrd="0" destOrd="0" presId="urn:microsoft.com/office/officeart/2005/8/layout/chart3"/>
    <dgm:cxn modelId="{0CFCCDC1-AABB-456C-BD14-870857C3CCCF}" type="presOf" srcId="{6E7D8842-5B14-4F83-861D-E98E073035F4}" destId="{C5E10729-F507-4F2A-A0AA-430CA246CEB1}" srcOrd="1" destOrd="0" presId="urn:microsoft.com/office/officeart/2005/8/layout/chart3"/>
    <dgm:cxn modelId="{07A9691B-D87A-4915-9BA7-15498615FCA5}" type="presOf" srcId="{A8A82634-2279-442C-A052-0975C9D32CBD}" destId="{3171A69F-4594-4795-9AB0-63D6DCADF721}" srcOrd="0" destOrd="0" presId="urn:microsoft.com/office/officeart/2005/8/layout/chart3"/>
    <dgm:cxn modelId="{AC0A6122-C209-49A2-94BA-1C5066630797}" type="presOf" srcId="{A8A82634-2279-442C-A052-0975C9D32CBD}" destId="{C9117244-F1B1-4D6C-A9C1-625F913EBBB9}" srcOrd="1" destOrd="0" presId="urn:microsoft.com/office/officeart/2005/8/layout/chart3"/>
    <dgm:cxn modelId="{350662B0-19F5-4FBC-8149-FD64EEE3DCCC}" srcId="{3646208D-B87D-4545-B1E8-1C7A9FDE42A2}" destId="{6E7D8842-5B14-4F83-861D-E98E073035F4}" srcOrd="2" destOrd="0" parTransId="{8A819681-59E0-4D5C-B839-A4AF02430169}" sibTransId="{72176C6D-56E8-40E6-B643-8EEBBB5C0CFE}"/>
    <dgm:cxn modelId="{BB78ADD5-7848-47B1-96A3-07EA2980F81E}" type="presOf" srcId="{6E7D8842-5B14-4F83-861D-E98E073035F4}" destId="{A2609295-E4BB-4ED6-87C5-721A71FEF975}" srcOrd="0" destOrd="0" presId="urn:microsoft.com/office/officeart/2005/8/layout/chart3"/>
    <dgm:cxn modelId="{CF2CD2F1-BD70-496D-AA01-0DD0E1A033D8}" type="presOf" srcId="{3646208D-B87D-4545-B1E8-1C7A9FDE42A2}" destId="{B53A66BE-6DC8-4E1F-80A5-BF992BC2522F}" srcOrd="0" destOrd="0" presId="urn:microsoft.com/office/officeart/2005/8/layout/chart3"/>
    <dgm:cxn modelId="{B7E5069D-022D-40CF-9924-BADA1AD7BF83}" srcId="{3646208D-B87D-4545-B1E8-1C7A9FDE42A2}" destId="{04CB47EB-DCFC-4E0D-8E8C-64E318A22525}" srcOrd="1" destOrd="0" parTransId="{CA18F7C8-3017-43AE-A2F1-7396E65A221D}" sibTransId="{D1E0003A-D4C8-439F-BB18-7012CFFED4FD}"/>
    <dgm:cxn modelId="{6F47B000-009A-4B26-AB7A-BF2833CF2A03}" srcId="{3646208D-B87D-4545-B1E8-1C7A9FDE42A2}" destId="{A8A82634-2279-442C-A052-0975C9D32CBD}" srcOrd="0" destOrd="0" parTransId="{16177F41-DF15-4537-AA22-3E1E3DDCBF2E}" sibTransId="{76FB73F2-1C6E-4F24-B84D-34B510EF52EF}"/>
    <dgm:cxn modelId="{43554245-F1E2-46D5-882F-EA8526135911}" type="presOf" srcId="{B32332B0-FB4F-4EA7-A833-E2B76837634B}" destId="{CB81DDA6-E9CF-4D24-B06A-141273FC0F1F}" srcOrd="1" destOrd="0" presId="urn:microsoft.com/office/officeart/2005/8/layout/chart3"/>
    <dgm:cxn modelId="{AFCE78E8-27DD-4B42-A7CA-6BA4634B02C8}" type="presParOf" srcId="{B53A66BE-6DC8-4E1F-80A5-BF992BC2522F}" destId="{3171A69F-4594-4795-9AB0-63D6DCADF721}" srcOrd="0" destOrd="0" presId="urn:microsoft.com/office/officeart/2005/8/layout/chart3"/>
    <dgm:cxn modelId="{A2EAAB79-FC6D-407C-9F31-F1C82228B3E9}" type="presParOf" srcId="{B53A66BE-6DC8-4E1F-80A5-BF992BC2522F}" destId="{C9117244-F1B1-4D6C-A9C1-625F913EBBB9}" srcOrd="1" destOrd="0" presId="urn:microsoft.com/office/officeart/2005/8/layout/chart3"/>
    <dgm:cxn modelId="{A2C18A61-EE8B-4DDD-B7B1-568BA7A28571}" type="presParOf" srcId="{B53A66BE-6DC8-4E1F-80A5-BF992BC2522F}" destId="{F0401B18-D19F-4321-AE32-1180FE513D4F}" srcOrd="2" destOrd="0" presId="urn:microsoft.com/office/officeart/2005/8/layout/chart3"/>
    <dgm:cxn modelId="{79F716A1-57E4-4234-ABC0-68C68C150E8E}" type="presParOf" srcId="{B53A66BE-6DC8-4E1F-80A5-BF992BC2522F}" destId="{03160943-2680-468F-8080-A9D0A32B5823}" srcOrd="3" destOrd="0" presId="urn:microsoft.com/office/officeart/2005/8/layout/chart3"/>
    <dgm:cxn modelId="{16F6F1D1-F879-482A-BBD8-D80FB0D575B8}" type="presParOf" srcId="{B53A66BE-6DC8-4E1F-80A5-BF992BC2522F}" destId="{A2609295-E4BB-4ED6-87C5-721A71FEF975}" srcOrd="4" destOrd="0" presId="urn:microsoft.com/office/officeart/2005/8/layout/chart3"/>
    <dgm:cxn modelId="{B1E9E939-488C-41C8-8FB1-580926177829}" type="presParOf" srcId="{B53A66BE-6DC8-4E1F-80A5-BF992BC2522F}" destId="{C5E10729-F507-4F2A-A0AA-430CA246CEB1}" srcOrd="5" destOrd="0" presId="urn:microsoft.com/office/officeart/2005/8/layout/chart3"/>
    <dgm:cxn modelId="{59313CB0-64D5-4DE2-8D25-BB7A2FD4897E}" type="presParOf" srcId="{B53A66BE-6DC8-4E1F-80A5-BF992BC2522F}" destId="{69D3B15D-7D25-4B2A-A5A7-CB5A2BBAFB38}" srcOrd="6" destOrd="0" presId="urn:microsoft.com/office/officeart/2005/8/layout/chart3"/>
    <dgm:cxn modelId="{4549B4F1-0C53-42A8-9866-3D3698418833}" type="presParOf" srcId="{B53A66BE-6DC8-4E1F-80A5-BF992BC2522F}" destId="{CB81DDA6-E9CF-4D24-B06A-141273FC0F1F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71A69F-4594-4795-9AB0-63D6DCADF721}">
      <dsp:nvSpPr>
        <dsp:cNvPr id="0" name=""/>
        <dsp:cNvSpPr/>
      </dsp:nvSpPr>
      <dsp:spPr>
        <a:xfrm>
          <a:off x="457286" y="419898"/>
          <a:ext cx="3931636" cy="3931636"/>
        </a:xfrm>
        <a:prstGeom prst="pie">
          <a:avLst>
            <a:gd name="adj1" fmla="val 16200000"/>
            <a:gd name="adj2" fmla="val 0"/>
          </a:avLst>
        </a:prstGeom>
        <a:solidFill>
          <a:schemeClr val="accent5">
            <a:lumMod val="5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Informatique et programmation</a:t>
          </a:r>
          <a:endParaRPr lang="fr-FR" sz="1400" b="1" kern="1200" dirty="0"/>
        </a:p>
      </dsp:txBody>
      <dsp:txXfrm>
        <a:off x="2468038" y="1147251"/>
        <a:ext cx="1450961" cy="1170130"/>
      </dsp:txXfrm>
    </dsp:sp>
    <dsp:sp modelId="{F0401B18-D19F-4321-AE32-1180FE513D4F}">
      <dsp:nvSpPr>
        <dsp:cNvPr id="0" name=""/>
        <dsp:cNvSpPr/>
      </dsp:nvSpPr>
      <dsp:spPr>
        <a:xfrm>
          <a:off x="291596" y="585589"/>
          <a:ext cx="3931636" cy="3931636"/>
        </a:xfrm>
        <a:prstGeom prst="pie">
          <a:avLst>
            <a:gd name="adj1" fmla="val 0"/>
            <a:gd name="adj2" fmla="val 540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Design innovation et créativité</a:t>
          </a:r>
          <a:endParaRPr lang="fr-FR" sz="1600" kern="1200" dirty="0"/>
        </a:p>
      </dsp:txBody>
      <dsp:txXfrm>
        <a:off x="2327622" y="2621615"/>
        <a:ext cx="1450961" cy="1170130"/>
      </dsp:txXfrm>
    </dsp:sp>
    <dsp:sp modelId="{A2609295-E4BB-4ED6-87C5-721A71FEF975}">
      <dsp:nvSpPr>
        <dsp:cNvPr id="0" name=""/>
        <dsp:cNvSpPr/>
      </dsp:nvSpPr>
      <dsp:spPr>
        <a:xfrm>
          <a:off x="291596" y="585589"/>
          <a:ext cx="3931636" cy="3931636"/>
        </a:xfrm>
        <a:prstGeom prst="pie">
          <a:avLst>
            <a:gd name="adj1" fmla="val 5400000"/>
            <a:gd name="adj2" fmla="val 1080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Les objets techniques, et les changements induits dans la société</a:t>
          </a:r>
          <a:endParaRPr lang="fr-FR" sz="1600" kern="1200" dirty="0"/>
        </a:p>
      </dsp:txBody>
      <dsp:txXfrm>
        <a:off x="736245" y="2621615"/>
        <a:ext cx="1450961" cy="1170130"/>
      </dsp:txXfrm>
    </dsp:sp>
    <dsp:sp modelId="{69D3B15D-7D25-4B2A-A5A7-CB5A2BBAFB38}">
      <dsp:nvSpPr>
        <dsp:cNvPr id="0" name=""/>
        <dsp:cNvSpPr/>
      </dsp:nvSpPr>
      <dsp:spPr>
        <a:xfrm>
          <a:off x="291596" y="585589"/>
          <a:ext cx="3931636" cy="3931636"/>
        </a:xfrm>
        <a:prstGeom prst="pie">
          <a:avLst>
            <a:gd name="adj1" fmla="val 10800000"/>
            <a:gd name="adj2" fmla="val 1620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Le modélisation et la simulation des objets et des systèmes techniques</a:t>
          </a:r>
          <a:endParaRPr lang="fr-FR" sz="1600" kern="1200" dirty="0"/>
        </a:p>
      </dsp:txBody>
      <dsp:txXfrm>
        <a:off x="736245" y="1311069"/>
        <a:ext cx="1450961" cy="1170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1C971-D258-4D6D-9DC9-5DF2494A45B4}" type="datetimeFigureOut">
              <a:rPr lang="fr-FR" smtClean="0"/>
              <a:t>13/03/2016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F70AB-6F94-4B4E-887A-6A2B68A904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6228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F3BCA-AB8A-46C8-8A42-C0A5BA7DD142}" type="datetimeFigureOut">
              <a:rPr lang="fr-FR" smtClean="0"/>
              <a:t>13/03/2016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41DDF-100E-4F28-A6CE-69E8FDB9F1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48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41DDF-100E-4F28-A6CE-69E8FDB9F12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189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41DDF-100E-4F28-A6CE-69E8FDB9F12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189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dirty="0" smtClean="0"/>
              <a:t>Modifiez le style des sous-titres du masque</a:t>
            </a:r>
            <a:endParaRPr kumimoji="0" lang="en-US" dirty="0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43EDBBC6-2D63-46FD-ABC6-E1F134FD04E2}" type="datetime1">
              <a:rPr lang="fr-FR" smtClean="0"/>
              <a:t>13/03/2016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 algn="ctr"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fr-FR" smtClean="0"/>
              <a:t>David Violeau – Xavier Pessoles</a:t>
            </a:r>
            <a:endParaRPr lang="fr-FR" dirty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5">
                <a:lumMod val="5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ap="rnd" cmpd="sng" algn="ctr">
            <a:solidFill>
              <a:schemeClr val="accent5">
                <a:lumMod val="5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BFD84-D93F-442F-A602-357CDB446FDC}" type="datetime1">
              <a:rPr lang="fr-FR" smtClean="0"/>
              <a:t>13/03/2016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1FEF-BB6F-4B6B-8956-86E0FE15D740}" type="datetime1">
              <a:rPr lang="fr-FR" smtClean="0"/>
              <a:t>13/03/2016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riangle isocè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908720"/>
          </a:xfrm>
        </p:spPr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631AA-AABC-42BF-900C-C6621A4626C8}" type="datetime1">
              <a:rPr lang="fr-FR" smtClean="0"/>
              <a:t>13/03/2016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8640960" cy="5400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3771B4AD-2B1B-4BD7-A6A0-4490B395611F}" type="datetime1">
              <a:rPr lang="fr-FR" smtClean="0"/>
              <a:t>13/03/2016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AC25-14A7-446E-A75F-54A01CA50A5C}" type="datetime1">
              <a:rPr lang="fr-FR" smtClean="0"/>
              <a:t>13/03/2016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8" name="Connecteur droit 7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000" b="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000" b="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7700-5B66-4B1F-90F2-3CD185A5B719}" type="datetime1">
              <a:rPr lang="fr-FR" smtClean="0"/>
              <a:t>13/03/2016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0" name="Connecteur droit 9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5CBA-452B-4B17-8269-A42B00F0CEBE}" type="datetime1">
              <a:rPr lang="fr-FR" smtClean="0"/>
              <a:t>13/03/2016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Connecteur droit 6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8475-A478-4BAB-8F61-22D3A6621EA8}" type="datetime1">
              <a:rPr lang="fr-FR" smtClean="0"/>
              <a:t>13/03/2016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Connecteur droit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6246-9265-4A37-AE94-154F729C6121}" type="datetime1">
              <a:rPr lang="fr-FR" smtClean="0"/>
              <a:t>13/03/2016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C19F-0CBE-4C69-86E6-5F6A0E64BC9E}" type="datetime1">
              <a:rPr lang="fr-FR" smtClean="0"/>
              <a:t>13/03/2016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251520" y="-13648"/>
            <a:ext cx="8640960" cy="922368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fr-FR" dirty="0" smtClean="0"/>
              <a:t>Modifiez le style du titre</a:t>
            </a:r>
            <a:endParaRPr kumimoji="0" lang="en-US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251520" y="980727"/>
            <a:ext cx="8640960" cy="5400601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  <a:p>
            <a:pPr lvl="1" eaLnBrk="1" latinLnBrk="0" hangingPunct="1"/>
            <a:r>
              <a:rPr kumimoji="0" lang="fr-FR" dirty="0" smtClean="0"/>
              <a:t>Deuxième niveau</a:t>
            </a:r>
          </a:p>
          <a:p>
            <a:pPr lvl="2" eaLnBrk="1" latinLnBrk="0" hangingPunct="1"/>
            <a:r>
              <a:rPr kumimoji="0" lang="fr-FR" dirty="0" smtClean="0"/>
              <a:t>Troisième niveau</a:t>
            </a:r>
          </a:p>
          <a:p>
            <a:pPr lvl="3" eaLnBrk="1" latinLnBrk="0" hangingPunct="1"/>
            <a:r>
              <a:rPr kumimoji="0" lang="fr-FR" dirty="0" smtClean="0"/>
              <a:t>Quatrième niveau</a:t>
            </a:r>
          </a:p>
          <a:p>
            <a:pPr lvl="4" eaLnBrk="1" latinLnBrk="0" hangingPunct="1"/>
            <a:r>
              <a:rPr kumimoji="0" lang="fr-FR" dirty="0" smtClean="0"/>
              <a:t>Cinquième niveau</a:t>
            </a:r>
            <a:endParaRPr kumimoji="0" lang="en-US" dirty="0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400800" y="6447616"/>
            <a:ext cx="249168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A738F9E9-3041-4AFC-BF6D-A63CE5E484E1}" type="datetime1">
              <a:rPr lang="fr-FR" smtClean="0"/>
              <a:t>13/03/2016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2898648" y="6447616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fr-FR" smtClean="0"/>
              <a:t>David Violeau – Xavier Pessoles</a:t>
            </a:r>
            <a:endParaRPr lang="fr-FR" dirty="0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430560" y="6447616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28" name="Connecteur droit 27"/>
          <p:cNvSpPr>
            <a:spLocks noChangeShapeType="1"/>
          </p:cNvSpPr>
          <p:nvPr/>
        </p:nvSpPr>
        <p:spPr bwMode="auto">
          <a:xfrm>
            <a:off x="251520" y="6444441"/>
            <a:ext cx="8640960" cy="0"/>
          </a:xfrm>
          <a:prstGeom prst="line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lvl="0"/>
            <a:endParaRPr kumimoji="0" lang="en-US"/>
          </a:p>
        </p:txBody>
      </p:sp>
      <p:sp>
        <p:nvSpPr>
          <p:cNvPr id="29" name="Connecteur droit 28"/>
          <p:cNvSpPr>
            <a:spLocks noChangeShapeType="1"/>
          </p:cNvSpPr>
          <p:nvPr/>
        </p:nvSpPr>
        <p:spPr bwMode="auto">
          <a:xfrm>
            <a:off x="251520" y="908720"/>
            <a:ext cx="8640960" cy="0"/>
          </a:xfrm>
          <a:prstGeom prst="line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angle isocèle 9"/>
          <p:cNvSpPr>
            <a:spLocks noChangeAspect="1"/>
          </p:cNvSpPr>
          <p:nvPr/>
        </p:nvSpPr>
        <p:spPr>
          <a:xfrm rot="5400000">
            <a:off x="237012" y="6558741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latinLnBrk="0" hangingPunct="1">
        <a:spcBef>
          <a:spcPct val="0"/>
        </a:spcBef>
        <a:buNone/>
        <a:defRPr kumimoji="0" sz="3600" kern="1200">
          <a:solidFill>
            <a:schemeClr val="accent5">
              <a:lumMod val="50000"/>
            </a:schemeClr>
          </a:solidFill>
          <a:latin typeface="Tw Cen MT" pitchFamily="34" charset="0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5">
            <a:lumMod val="50000"/>
          </a:schemeClr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5">
            <a:lumMod val="75000"/>
          </a:schemeClr>
        </a:buClr>
        <a:buSzPct val="76000"/>
        <a:buFont typeface="Wingdings 3"/>
        <a:buChar char="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accent5">
            <a:lumMod val="75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5">
            <a:lumMod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5">
            <a:lumMod val="75000"/>
          </a:schemeClr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19200" y="3645024"/>
            <a:ext cx="6858000" cy="1296144"/>
          </a:xfrm>
        </p:spPr>
        <p:txBody>
          <a:bodyPr>
            <a:noAutofit/>
          </a:bodyPr>
          <a:lstStyle/>
          <a:p>
            <a:r>
              <a:rPr lang="fr-FR" sz="2800" dirty="0" smtClean="0"/>
              <a:t>Enseignement de l’informatique au collège</a:t>
            </a:r>
            <a:br>
              <a:rPr lang="fr-FR" sz="2800" dirty="0" smtClean="0"/>
            </a:br>
            <a:r>
              <a:rPr lang="fr-FR" sz="2800" dirty="0" smtClean="0"/>
              <a:t>Initiation à la programmation des systèmes embarqués</a:t>
            </a:r>
            <a:endParaRPr lang="fr-FR" sz="2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smtClean="0"/>
              <a:t>Nouveaux programmes de technologie au collège – Jeudi 24 Mars 2016</a:t>
            </a:r>
            <a:endParaRPr lang="fr-FR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1103510" cy="1103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261189"/>
            <a:ext cx="3048228" cy="2167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0" y="6492240"/>
            <a:ext cx="9144000" cy="365760"/>
          </a:xfrm>
        </p:spPr>
        <p:txBody>
          <a:bodyPr/>
          <a:lstStyle/>
          <a:p>
            <a:r>
              <a:rPr lang="fr-FR" dirty="0" smtClean="0"/>
              <a:t>David Violeau – Xavier Pessoles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73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251520" y="1484784"/>
            <a:ext cx="8640960" cy="4896544"/>
          </a:xfrm>
        </p:spPr>
        <p:txBody>
          <a:bodyPr/>
          <a:lstStyle/>
          <a:p>
            <a:r>
              <a:rPr lang="fr-FR" b="1" dirty="0" smtClean="0">
                <a:solidFill>
                  <a:srgbClr val="C00000"/>
                </a:solidFill>
              </a:rPr>
              <a:t>Fiche 1</a:t>
            </a:r>
            <a:r>
              <a:rPr lang="fr-FR" dirty="0" smtClean="0">
                <a:solidFill>
                  <a:srgbClr val="C00000"/>
                </a:solidFill>
              </a:rPr>
              <a:t> : </a:t>
            </a:r>
            <a:r>
              <a:rPr lang="fr-FR" dirty="0" smtClean="0"/>
              <a:t>Liste non exhaustive de matériel</a:t>
            </a:r>
          </a:p>
          <a:p>
            <a:r>
              <a:rPr lang="fr-FR" b="1" dirty="0" smtClean="0">
                <a:solidFill>
                  <a:srgbClr val="C00000"/>
                </a:solidFill>
              </a:rPr>
              <a:t>Fiche 2 : </a:t>
            </a:r>
            <a:r>
              <a:rPr lang="fr-FR" dirty="0" smtClean="0"/>
              <a:t>Prise en main de scratch</a:t>
            </a:r>
          </a:p>
          <a:p>
            <a:r>
              <a:rPr lang="fr-FR" b="1" dirty="0" smtClean="0">
                <a:solidFill>
                  <a:srgbClr val="C00000"/>
                </a:solidFill>
              </a:rPr>
              <a:t>Fiche 3 : </a:t>
            </a:r>
            <a:r>
              <a:rPr lang="fr-FR" dirty="0" smtClean="0"/>
              <a:t>Prise en main rapide du fonctionnement d’une carte Arduino</a:t>
            </a:r>
          </a:p>
          <a:p>
            <a:r>
              <a:rPr lang="fr-FR" b="1" dirty="0" smtClean="0">
                <a:solidFill>
                  <a:srgbClr val="C00000"/>
                </a:solidFill>
              </a:rPr>
              <a:t>Fiche 4 : </a:t>
            </a:r>
            <a:r>
              <a:rPr lang="fr-FR" dirty="0" smtClean="0"/>
              <a:t>Prise en main de </a:t>
            </a:r>
            <a:r>
              <a:rPr lang="fr-FR" dirty="0" err="1" smtClean="0"/>
              <a:t>mblock</a:t>
            </a:r>
            <a:r>
              <a:rPr lang="fr-FR" dirty="0" smtClean="0"/>
              <a:t> pour piloter une carte Arduino</a:t>
            </a:r>
          </a:p>
          <a:p>
            <a:r>
              <a:rPr lang="fr-FR" b="1" dirty="0" smtClean="0">
                <a:solidFill>
                  <a:srgbClr val="C00000"/>
                </a:solidFill>
              </a:rPr>
              <a:t>Fiche 5 : </a:t>
            </a:r>
            <a:r>
              <a:rPr lang="fr-FR" dirty="0" smtClean="0"/>
              <a:t>Prise en main de </a:t>
            </a:r>
            <a:r>
              <a:rPr lang="fr-FR" dirty="0" err="1" smtClean="0"/>
              <a:t>Appinventor</a:t>
            </a:r>
            <a:r>
              <a:rPr lang="fr-FR" dirty="0" smtClean="0"/>
              <a:t> pour piloter une carte Arduino à partir d’un </a:t>
            </a:r>
            <a:r>
              <a:rPr lang="fr-FR" dirty="0" err="1" smtClean="0"/>
              <a:t>smartphone</a:t>
            </a:r>
            <a:endParaRPr lang="fr-FR" dirty="0" smtClean="0"/>
          </a:p>
          <a:p>
            <a:r>
              <a:rPr lang="fr-FR" b="1" dirty="0" smtClean="0">
                <a:solidFill>
                  <a:srgbClr val="C00000"/>
                </a:solidFill>
              </a:rPr>
              <a:t>Fiche 6 : </a:t>
            </a:r>
            <a:r>
              <a:rPr lang="fr-FR" dirty="0" smtClean="0"/>
              <a:t>Liste des liens des logiciels nécessaires</a:t>
            </a:r>
            <a:endParaRPr lang="fr-FR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251520" y="0"/>
            <a:ext cx="4176464" cy="9087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2000" dirty="0"/>
              <a:t>Les programmes</a:t>
            </a:r>
            <a:br>
              <a:rPr lang="fr-FR" sz="2000" dirty="0"/>
            </a:br>
            <a:r>
              <a:rPr lang="fr-FR" sz="2000" b="1" dirty="0"/>
              <a:t>Éléments de formation</a:t>
            </a:r>
          </a:p>
          <a:p>
            <a:r>
              <a:rPr lang="fr-FR" sz="2000" dirty="0"/>
              <a:t>Exemples de logiciels et de supports</a:t>
            </a: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716016" y="0"/>
            <a:ext cx="4176464" cy="920196"/>
          </a:xfrm>
          <a:prstGeom prst="rect">
            <a:avLst/>
          </a:prstGeom>
        </p:spPr>
        <p:txBody>
          <a:bodyPr vert="horz" anchor="ctr" anchorCtr="0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Résumés de cours</a:t>
            </a:r>
          </a:p>
          <a:p>
            <a:r>
              <a:rPr lang="fr-FR" b="1" dirty="0" smtClean="0"/>
              <a:t>Fiches d’utilisation</a:t>
            </a:r>
          </a:p>
          <a:p>
            <a:r>
              <a:rPr lang="fr-FR" dirty="0" smtClean="0"/>
              <a:t>Activités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17021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11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Les activités proposées sont réalisées dans le but que l’enseignant s’approprie le fonctionnement des logiciels et du matériel </a:t>
            </a:r>
          </a:p>
          <a:p>
            <a:pPr lvl="1"/>
            <a:r>
              <a:rPr lang="fr-FR" b="1" dirty="0" smtClean="0">
                <a:solidFill>
                  <a:srgbClr val="C00000"/>
                </a:solidFill>
              </a:rPr>
              <a:t>Activité 1</a:t>
            </a:r>
            <a:r>
              <a:rPr lang="fr-FR" b="1" dirty="0">
                <a:solidFill>
                  <a:srgbClr val="C00000"/>
                </a:solidFill>
              </a:rPr>
              <a:t>: </a:t>
            </a:r>
            <a:r>
              <a:rPr lang="fr-FR" dirty="0"/>
              <a:t>Création d’un jeu type « </a:t>
            </a:r>
            <a:r>
              <a:rPr lang="fr-FR" dirty="0" err="1"/>
              <a:t>pong</a:t>
            </a:r>
            <a:r>
              <a:rPr lang="fr-FR" dirty="0"/>
              <a:t> »</a:t>
            </a:r>
          </a:p>
          <a:p>
            <a:pPr lvl="2"/>
            <a:r>
              <a:rPr lang="fr-FR" dirty="0"/>
              <a:t>Raquettes (à l’écran) commandées par un potentiomètre</a:t>
            </a:r>
          </a:p>
          <a:p>
            <a:pPr lvl="1"/>
            <a:r>
              <a:rPr lang="fr-FR" b="1" dirty="0" smtClean="0">
                <a:solidFill>
                  <a:srgbClr val="C00000"/>
                </a:solidFill>
              </a:rPr>
              <a:t>Act</a:t>
            </a:r>
            <a:r>
              <a:rPr lang="fr-FR" b="1" dirty="0">
                <a:solidFill>
                  <a:srgbClr val="C00000"/>
                </a:solidFill>
              </a:rPr>
              <a:t>ivité</a:t>
            </a:r>
            <a:r>
              <a:rPr lang="fr-FR" b="1" dirty="0" smtClean="0">
                <a:solidFill>
                  <a:srgbClr val="C00000"/>
                </a:solidFill>
              </a:rPr>
              <a:t> </a:t>
            </a:r>
            <a:r>
              <a:rPr lang="fr-FR" b="1" dirty="0">
                <a:solidFill>
                  <a:srgbClr val="C00000"/>
                </a:solidFill>
              </a:rPr>
              <a:t>2 : </a:t>
            </a:r>
            <a:r>
              <a:rPr lang="fr-FR" dirty="0"/>
              <a:t>Pilotage d’un moteur à courant continu</a:t>
            </a:r>
          </a:p>
          <a:p>
            <a:pPr lvl="2"/>
            <a:r>
              <a:rPr lang="fr-FR" dirty="0"/>
              <a:t>Le moteur peut être piloté par un potentiomètre ou par d’autres détecteurs</a:t>
            </a:r>
          </a:p>
          <a:p>
            <a:pPr lvl="1"/>
            <a:r>
              <a:rPr lang="fr-FR" b="1" dirty="0" smtClean="0">
                <a:solidFill>
                  <a:srgbClr val="C00000"/>
                </a:solidFill>
              </a:rPr>
              <a:t>Act</a:t>
            </a:r>
            <a:r>
              <a:rPr lang="fr-FR" b="1" dirty="0">
                <a:solidFill>
                  <a:srgbClr val="C00000"/>
                </a:solidFill>
              </a:rPr>
              <a:t>ivité</a:t>
            </a:r>
            <a:r>
              <a:rPr lang="fr-FR" b="1" dirty="0" smtClean="0">
                <a:solidFill>
                  <a:srgbClr val="C00000"/>
                </a:solidFill>
              </a:rPr>
              <a:t> </a:t>
            </a:r>
            <a:r>
              <a:rPr lang="fr-FR" b="1" dirty="0">
                <a:solidFill>
                  <a:srgbClr val="C00000"/>
                </a:solidFill>
              </a:rPr>
              <a:t>3 : </a:t>
            </a:r>
            <a:r>
              <a:rPr lang="fr-FR" dirty="0"/>
              <a:t>Jeu du Simon.</a:t>
            </a:r>
          </a:p>
          <a:p>
            <a:pPr lvl="2"/>
            <a:r>
              <a:rPr lang="fr-FR" dirty="0"/>
              <a:t>Reproduire une séquence d’allumage de led par boutons. </a:t>
            </a:r>
          </a:p>
          <a:p>
            <a:pPr lvl="1"/>
            <a:r>
              <a:rPr lang="fr-FR" b="1" dirty="0" smtClean="0">
                <a:solidFill>
                  <a:srgbClr val="C00000"/>
                </a:solidFill>
              </a:rPr>
              <a:t>Act</a:t>
            </a:r>
            <a:r>
              <a:rPr lang="fr-FR" b="1" dirty="0">
                <a:solidFill>
                  <a:srgbClr val="C00000"/>
                </a:solidFill>
              </a:rPr>
              <a:t>ivité</a:t>
            </a:r>
            <a:r>
              <a:rPr lang="fr-FR" b="1" dirty="0" smtClean="0">
                <a:solidFill>
                  <a:srgbClr val="C00000"/>
                </a:solidFill>
              </a:rPr>
              <a:t> </a:t>
            </a:r>
            <a:r>
              <a:rPr lang="fr-FR" b="1" dirty="0">
                <a:solidFill>
                  <a:srgbClr val="C00000"/>
                </a:solidFill>
              </a:rPr>
              <a:t>4 : </a:t>
            </a:r>
            <a:r>
              <a:rPr lang="fr-FR" dirty="0"/>
              <a:t>Acquisition des signaux d’une Wiimote et interaction avec un jeu</a:t>
            </a:r>
          </a:p>
          <a:p>
            <a:pPr lvl="1"/>
            <a:r>
              <a:rPr lang="fr-FR" b="1" dirty="0" smtClean="0">
                <a:solidFill>
                  <a:srgbClr val="C00000"/>
                </a:solidFill>
              </a:rPr>
              <a:t>Act</a:t>
            </a:r>
            <a:r>
              <a:rPr lang="fr-FR" b="1" dirty="0">
                <a:solidFill>
                  <a:srgbClr val="C00000"/>
                </a:solidFill>
              </a:rPr>
              <a:t>ivité</a:t>
            </a:r>
            <a:r>
              <a:rPr lang="fr-FR" b="1" dirty="0" smtClean="0">
                <a:solidFill>
                  <a:srgbClr val="C00000"/>
                </a:solidFill>
              </a:rPr>
              <a:t> </a:t>
            </a:r>
            <a:r>
              <a:rPr lang="fr-FR" b="1" dirty="0">
                <a:solidFill>
                  <a:srgbClr val="C00000"/>
                </a:solidFill>
              </a:rPr>
              <a:t>5 : </a:t>
            </a:r>
            <a:r>
              <a:rPr lang="fr-FR" dirty="0"/>
              <a:t>Création d’une application sur </a:t>
            </a:r>
            <a:r>
              <a:rPr lang="fr-FR" dirty="0" err="1"/>
              <a:t>smartphone</a:t>
            </a:r>
            <a:r>
              <a:rPr lang="fr-FR" dirty="0"/>
              <a:t> permettant l’interaction avec des éléments distants (</a:t>
            </a:r>
            <a:r>
              <a:rPr lang="fr-FR" dirty="0" err="1"/>
              <a:t>leds</a:t>
            </a:r>
            <a:r>
              <a:rPr lang="fr-FR" dirty="0"/>
              <a:t>, capteurs)</a:t>
            </a:r>
          </a:p>
          <a:p>
            <a:pPr lvl="1"/>
            <a:r>
              <a:rPr lang="fr-FR" b="1" dirty="0" smtClean="0">
                <a:solidFill>
                  <a:srgbClr val="C00000"/>
                </a:solidFill>
              </a:rPr>
              <a:t>Activité </a:t>
            </a:r>
            <a:r>
              <a:rPr lang="fr-FR" b="1" dirty="0">
                <a:solidFill>
                  <a:srgbClr val="C00000"/>
                </a:solidFill>
              </a:rPr>
              <a:t>6 : </a:t>
            </a:r>
            <a:r>
              <a:rPr lang="fr-FR" dirty="0"/>
              <a:t>initiation à la structure d’un réseau</a:t>
            </a:r>
            <a:endParaRPr lang="fr-FR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251520" y="0"/>
            <a:ext cx="4176464" cy="9087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2000" dirty="0"/>
              <a:t>Les programmes</a:t>
            </a:r>
            <a:br>
              <a:rPr lang="fr-FR" sz="2000" dirty="0"/>
            </a:br>
            <a:r>
              <a:rPr lang="fr-FR" sz="2000" b="1" dirty="0"/>
              <a:t>Éléments de formation</a:t>
            </a:r>
          </a:p>
          <a:p>
            <a:r>
              <a:rPr lang="fr-FR" sz="2000" dirty="0"/>
              <a:t>Exemples de logiciels et de supports</a:t>
            </a: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716016" y="0"/>
            <a:ext cx="4176464" cy="920196"/>
          </a:xfrm>
          <a:prstGeom prst="rect">
            <a:avLst/>
          </a:prstGeom>
        </p:spPr>
        <p:txBody>
          <a:bodyPr vert="horz" anchor="ctr" anchorCtr="0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Résumés de cours</a:t>
            </a:r>
          </a:p>
          <a:p>
            <a:r>
              <a:rPr lang="fr-FR" dirty="0" smtClean="0"/>
              <a:t>Fiches d’utilisation</a:t>
            </a:r>
          </a:p>
          <a:p>
            <a:r>
              <a:rPr lang="fr-FR" b="1" dirty="0" smtClean="0"/>
              <a:t>Activités</a:t>
            </a:r>
            <a:endParaRPr lang="fr-FR" b="1" dirty="0" smtClean="0"/>
          </a:p>
        </p:txBody>
      </p:sp>
    </p:spTree>
    <p:extLst>
      <p:ext uri="{BB962C8B-B14F-4D97-AF65-F5344CB8AC3E}">
        <p14:creationId xmlns:p14="http://schemas.microsoft.com/office/powerpoint/2010/main" val="2604647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12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51520" y="1268760"/>
            <a:ext cx="4248472" cy="1388705"/>
          </a:xfrm>
          <a:prstGeom prst="rect">
            <a:avLst/>
          </a:prstGeom>
          <a:noFill/>
          <a:ln w="6350" cap="rnd" cmpd="sng" algn="ctr">
            <a:solidFill>
              <a:schemeClr val="accent5">
                <a:lumMod val="5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4663611" y="1281587"/>
            <a:ext cx="4228869" cy="1375878"/>
          </a:xfrm>
          <a:prstGeom prst="rect">
            <a:avLst/>
          </a:prstGeom>
          <a:noFill/>
          <a:ln w="6350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1520" y="1268760"/>
            <a:ext cx="228600" cy="138870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ap="rnd" cmpd="sng" algn="ctr">
            <a:solidFill>
              <a:schemeClr val="accent5">
                <a:lumMod val="5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4663611" y="1277311"/>
            <a:ext cx="228600" cy="13801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Titre 1"/>
          <p:cNvSpPr txBox="1">
            <a:spLocks/>
          </p:cNvSpPr>
          <p:nvPr/>
        </p:nvSpPr>
        <p:spPr>
          <a:xfrm>
            <a:off x="4892211" y="1281587"/>
            <a:ext cx="4000269" cy="1375877"/>
          </a:xfrm>
          <a:prstGeom prst="rect">
            <a:avLst/>
          </a:prstGeom>
        </p:spPr>
        <p:txBody>
          <a:bodyPr vert="horz" anchor="ctr" anchorCtr="0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Contexte de l’informatique</a:t>
            </a:r>
          </a:p>
          <a:p>
            <a:r>
              <a:rPr lang="fr-FR" dirty="0" smtClean="0"/>
              <a:t>L’informatique en technologie</a:t>
            </a:r>
          </a:p>
          <a:p>
            <a:r>
              <a:rPr lang="fr-FR" dirty="0" smtClean="0"/>
              <a:t>Contenu des programmes</a:t>
            </a:r>
          </a:p>
          <a:p>
            <a:r>
              <a:rPr lang="fr-FR" dirty="0" smtClean="0"/>
              <a:t>Proposition de logiciels et matériels</a:t>
            </a:r>
          </a:p>
        </p:txBody>
      </p:sp>
      <p:sp>
        <p:nvSpPr>
          <p:cNvPr id="19" name="Titre 1"/>
          <p:cNvSpPr txBox="1">
            <a:spLocks/>
          </p:cNvSpPr>
          <p:nvPr/>
        </p:nvSpPr>
        <p:spPr>
          <a:xfrm>
            <a:off x="4892211" y="4858029"/>
            <a:ext cx="4000269" cy="1375877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1600" b="1" dirty="0" err="1"/>
              <a:t>mBlock</a:t>
            </a:r>
            <a:r>
              <a:rPr lang="fr-FR" sz="1600" b="1" dirty="0"/>
              <a:t>…</a:t>
            </a:r>
          </a:p>
          <a:p>
            <a:r>
              <a:rPr lang="fr-FR" sz="1600" b="1" dirty="0"/>
              <a:t>Interaction programme – interface graphique</a:t>
            </a:r>
          </a:p>
          <a:p>
            <a:r>
              <a:rPr lang="fr-FR" sz="1600" b="1" dirty="0"/>
              <a:t>Interaction programme – </a:t>
            </a:r>
            <a:r>
              <a:rPr lang="fr-FR" sz="1600" b="1" dirty="0" err="1"/>
              <a:t>mBot</a:t>
            </a:r>
            <a:r>
              <a:rPr lang="fr-FR" sz="1600" b="1" dirty="0"/>
              <a:t> – Système embarqué</a:t>
            </a:r>
          </a:p>
          <a:p>
            <a:r>
              <a:rPr lang="fr-FR" sz="1600" b="1" dirty="0"/>
              <a:t>App </a:t>
            </a:r>
            <a:r>
              <a:rPr lang="fr-FR" sz="1600" b="1" dirty="0" err="1"/>
              <a:t>Inventor</a:t>
            </a:r>
            <a:endParaRPr lang="fr-FR" sz="1600" b="1" dirty="0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480120" y="1268760"/>
            <a:ext cx="4019872" cy="1388704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3200" dirty="0"/>
              <a:t>Les </a:t>
            </a:r>
            <a:r>
              <a:rPr lang="fr-FR" sz="3200" dirty="0" smtClean="0"/>
              <a:t>programmes</a:t>
            </a:r>
            <a:endParaRPr lang="fr-FR" sz="3200" dirty="0"/>
          </a:p>
        </p:txBody>
      </p:sp>
      <p:sp>
        <p:nvSpPr>
          <p:cNvPr id="21" name="Rectangle 20"/>
          <p:cNvSpPr/>
          <p:nvPr/>
        </p:nvSpPr>
        <p:spPr>
          <a:xfrm>
            <a:off x="251520" y="3048407"/>
            <a:ext cx="4248472" cy="1388705"/>
          </a:xfrm>
          <a:prstGeom prst="rect">
            <a:avLst/>
          </a:prstGeom>
          <a:noFill/>
          <a:ln w="6350" cap="rnd" cmpd="sng" algn="ctr">
            <a:solidFill>
              <a:schemeClr val="accent5">
                <a:lumMod val="5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4663611" y="3061234"/>
            <a:ext cx="4228869" cy="1375878"/>
          </a:xfrm>
          <a:prstGeom prst="rect">
            <a:avLst/>
          </a:prstGeom>
          <a:noFill/>
          <a:ln w="6350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Rectangle 22"/>
          <p:cNvSpPr/>
          <p:nvPr/>
        </p:nvSpPr>
        <p:spPr>
          <a:xfrm>
            <a:off x="251520" y="3048407"/>
            <a:ext cx="228600" cy="138870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ap="rnd" cmpd="sng" algn="ctr">
            <a:solidFill>
              <a:schemeClr val="accent5">
                <a:lumMod val="5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>
            <a:off x="4663611" y="3056958"/>
            <a:ext cx="228600" cy="13801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Titre 1"/>
          <p:cNvSpPr txBox="1">
            <a:spLocks/>
          </p:cNvSpPr>
          <p:nvPr/>
        </p:nvSpPr>
        <p:spPr>
          <a:xfrm>
            <a:off x="4892211" y="3061234"/>
            <a:ext cx="4000269" cy="1375877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2000" dirty="0"/>
              <a:t>Résumés de cours</a:t>
            </a:r>
          </a:p>
          <a:p>
            <a:r>
              <a:rPr lang="fr-FR" sz="2000" dirty="0"/>
              <a:t>Fiches d’utilisation</a:t>
            </a:r>
          </a:p>
          <a:p>
            <a:r>
              <a:rPr lang="fr-FR" sz="2000" dirty="0" smtClean="0"/>
              <a:t>Activités</a:t>
            </a:r>
            <a:endParaRPr lang="fr-FR" sz="2000" dirty="0"/>
          </a:p>
        </p:txBody>
      </p:sp>
      <p:sp>
        <p:nvSpPr>
          <p:cNvPr id="26" name="Titre 1"/>
          <p:cNvSpPr txBox="1">
            <a:spLocks/>
          </p:cNvSpPr>
          <p:nvPr/>
        </p:nvSpPr>
        <p:spPr>
          <a:xfrm>
            <a:off x="480120" y="3048407"/>
            <a:ext cx="4019872" cy="1388704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3200" dirty="0" smtClean="0"/>
              <a:t>Éléments de formation</a:t>
            </a:r>
            <a:endParaRPr lang="fr-FR" sz="3200" dirty="0"/>
          </a:p>
        </p:txBody>
      </p:sp>
      <p:sp>
        <p:nvSpPr>
          <p:cNvPr id="28" name="Rectangle 27"/>
          <p:cNvSpPr/>
          <p:nvPr/>
        </p:nvSpPr>
        <p:spPr>
          <a:xfrm>
            <a:off x="251520" y="4845203"/>
            <a:ext cx="4248472" cy="1388705"/>
          </a:xfrm>
          <a:prstGeom prst="rect">
            <a:avLst/>
          </a:prstGeom>
          <a:noFill/>
          <a:ln w="6350" cap="rnd" cmpd="sng" algn="ctr">
            <a:solidFill>
              <a:schemeClr val="accent5">
                <a:lumMod val="5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4663611" y="4858030"/>
            <a:ext cx="4228869" cy="1375878"/>
          </a:xfrm>
          <a:prstGeom prst="rect">
            <a:avLst/>
          </a:prstGeom>
          <a:noFill/>
          <a:ln w="6350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251520" y="4845203"/>
            <a:ext cx="228600" cy="138870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ap="rnd" cmpd="sng" algn="ctr">
            <a:solidFill>
              <a:schemeClr val="accent5">
                <a:lumMod val="5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>
            <a:off x="4663611" y="4853754"/>
            <a:ext cx="228600" cy="13801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Titre 1"/>
          <p:cNvSpPr txBox="1">
            <a:spLocks/>
          </p:cNvSpPr>
          <p:nvPr/>
        </p:nvSpPr>
        <p:spPr>
          <a:xfrm>
            <a:off x="480120" y="4845203"/>
            <a:ext cx="4019872" cy="1388704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3200" b="1" dirty="0" smtClean="0"/>
              <a:t>Exemples de logiciels et de supports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4026515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13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smtClean="0"/>
              <a:t>Scratch : logiciel de programmation graphique développé par le MIT </a:t>
            </a:r>
          </a:p>
          <a:p>
            <a:pPr lvl="1"/>
            <a:r>
              <a:rPr lang="fr-FR" dirty="0" smtClean="0"/>
              <a:t>Gestion d’interface graphique,</a:t>
            </a:r>
          </a:p>
          <a:p>
            <a:pPr lvl="1"/>
            <a:r>
              <a:rPr lang="fr-FR" dirty="0" smtClean="0"/>
              <a:t>Gestion d’événements …</a:t>
            </a:r>
          </a:p>
          <a:p>
            <a:r>
              <a:rPr lang="fr-FR" dirty="0" err="1" smtClean="0"/>
              <a:t>mBlock</a:t>
            </a:r>
            <a:r>
              <a:rPr lang="fr-FR" dirty="0" smtClean="0"/>
              <a:t> : logiciel basé sur scratch mais permettant d’interagir aisément avec des microcontrôleurs (carte Arduino par exemple). </a:t>
            </a:r>
          </a:p>
          <a:p>
            <a:endParaRPr lang="fr-FR" dirty="0" smtClean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251520" y="0"/>
            <a:ext cx="4176464" cy="9087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2000" dirty="0"/>
              <a:t>Les programmes</a:t>
            </a:r>
            <a:br>
              <a:rPr lang="fr-FR" sz="2000" dirty="0"/>
            </a:br>
            <a:r>
              <a:rPr lang="fr-FR" sz="2000" dirty="0"/>
              <a:t>Éléments de formation</a:t>
            </a:r>
          </a:p>
          <a:p>
            <a:r>
              <a:rPr lang="fr-FR" sz="2000" b="1" dirty="0"/>
              <a:t>Exemples de logiciels et de supports</a:t>
            </a: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716016" y="0"/>
            <a:ext cx="4176464" cy="920196"/>
          </a:xfrm>
          <a:prstGeom prst="rect">
            <a:avLst/>
          </a:prstGeom>
        </p:spPr>
        <p:txBody>
          <a:bodyPr vert="horz" anchor="ctr" anchorCtr="0">
            <a:normAutofit fontScale="40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b="1" dirty="0" err="1"/>
              <a:t>mBlock</a:t>
            </a:r>
            <a:r>
              <a:rPr lang="fr-FR" b="1" dirty="0"/>
              <a:t>…</a:t>
            </a:r>
          </a:p>
          <a:p>
            <a:r>
              <a:rPr lang="fr-FR" dirty="0"/>
              <a:t>Interaction programme – interface graphique</a:t>
            </a:r>
          </a:p>
          <a:p>
            <a:r>
              <a:rPr lang="fr-FR" dirty="0"/>
              <a:t>Interaction programme – </a:t>
            </a:r>
            <a:r>
              <a:rPr lang="fr-FR" dirty="0" err="1"/>
              <a:t>mBot</a:t>
            </a:r>
            <a:r>
              <a:rPr lang="fr-FR" dirty="0"/>
              <a:t> – Système embarqué</a:t>
            </a:r>
          </a:p>
          <a:p>
            <a:r>
              <a:rPr lang="fr-FR" dirty="0"/>
              <a:t>App </a:t>
            </a:r>
            <a:r>
              <a:rPr lang="fr-FR" dirty="0" err="1"/>
              <a:t>Inventor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3933056"/>
            <a:ext cx="5400600" cy="2075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651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9" y="1556792"/>
            <a:ext cx="9052633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14</a:t>
            </a:fld>
            <a:endParaRPr lang="fr-FR"/>
          </a:p>
        </p:txBody>
      </p:sp>
      <p:pic>
        <p:nvPicPr>
          <p:cNvPr id="7" name="02_Si_Sinon_Panda.avi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697" y="1922521"/>
            <a:ext cx="3199751" cy="2666720"/>
          </a:xfrm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251520" y="0"/>
            <a:ext cx="4176464" cy="9087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2000" dirty="0"/>
              <a:t>Les programmes</a:t>
            </a:r>
            <a:br>
              <a:rPr lang="fr-FR" sz="2000" dirty="0"/>
            </a:br>
            <a:r>
              <a:rPr lang="fr-FR" sz="2000" dirty="0"/>
              <a:t>Éléments de formation</a:t>
            </a:r>
          </a:p>
          <a:p>
            <a:r>
              <a:rPr lang="fr-FR" sz="2000" b="1" dirty="0"/>
              <a:t>Exemples de logiciels et de supports</a:t>
            </a: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4716016" y="0"/>
            <a:ext cx="4176464" cy="920196"/>
          </a:xfrm>
          <a:prstGeom prst="rect">
            <a:avLst/>
          </a:prstGeom>
        </p:spPr>
        <p:txBody>
          <a:bodyPr vert="horz" anchor="ctr" anchorCtr="0">
            <a:normAutofit fontScale="40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dirty="0" err="1" smtClean="0"/>
              <a:t>mBlock</a:t>
            </a:r>
            <a:r>
              <a:rPr lang="fr-FR" dirty="0" smtClean="0"/>
              <a:t>…</a:t>
            </a:r>
          </a:p>
          <a:p>
            <a:r>
              <a:rPr lang="fr-FR" b="1" dirty="0" smtClean="0"/>
              <a:t>Interaction programme – interface graphique</a:t>
            </a:r>
          </a:p>
          <a:p>
            <a:r>
              <a:rPr lang="fr-FR" dirty="0"/>
              <a:t>Interaction programme – </a:t>
            </a:r>
            <a:r>
              <a:rPr lang="fr-FR" dirty="0" err="1" smtClean="0"/>
              <a:t>mBot</a:t>
            </a:r>
            <a:r>
              <a:rPr lang="fr-FR" dirty="0" smtClean="0"/>
              <a:t> – Système embarqué</a:t>
            </a:r>
          </a:p>
          <a:p>
            <a:r>
              <a:rPr lang="fr-FR" dirty="0" smtClean="0"/>
              <a:t>App </a:t>
            </a:r>
            <a:r>
              <a:rPr lang="fr-FR" dirty="0" err="1" smtClean="0"/>
              <a:t>Inventor</a:t>
            </a:r>
            <a:endParaRPr lang="fr-FR" dirty="0" smtClean="0"/>
          </a:p>
        </p:txBody>
      </p:sp>
      <p:sp>
        <p:nvSpPr>
          <p:cNvPr id="14" name="Espace réservé du contenu 4"/>
          <p:cNvSpPr txBox="1">
            <a:spLocks/>
          </p:cNvSpPr>
          <p:nvPr/>
        </p:nvSpPr>
        <p:spPr>
          <a:xfrm>
            <a:off x="251520" y="980728"/>
            <a:ext cx="8640960" cy="5400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403920" y="1133128"/>
            <a:ext cx="8640960" cy="5400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Interaction Programme – Interface graphique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804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7"/>
          <a:stretch/>
        </p:blipFill>
        <p:spPr bwMode="auto">
          <a:xfrm>
            <a:off x="-17043" y="1534462"/>
            <a:ext cx="9093447" cy="484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15</a:t>
            </a:fld>
            <a:endParaRPr lang="fr-FR"/>
          </a:p>
        </p:txBody>
      </p:sp>
      <p:pic>
        <p:nvPicPr>
          <p:cNvPr id="6" name="02_Si_Sinon_mbo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3243" r="15373"/>
          <a:stretch/>
        </p:blipFill>
        <p:spPr>
          <a:xfrm>
            <a:off x="128566" y="2095950"/>
            <a:ext cx="3024336" cy="2383178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251520" y="0"/>
            <a:ext cx="4176464" cy="9087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2000" dirty="0"/>
              <a:t>Les programmes</a:t>
            </a:r>
            <a:br>
              <a:rPr lang="fr-FR" sz="2000" dirty="0"/>
            </a:br>
            <a:r>
              <a:rPr lang="fr-FR" sz="2000" dirty="0"/>
              <a:t>Éléments de formation</a:t>
            </a:r>
          </a:p>
          <a:p>
            <a:r>
              <a:rPr lang="fr-FR" sz="2000" b="1" dirty="0"/>
              <a:t>Exemples de logiciels et de supports</a:t>
            </a: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716016" y="0"/>
            <a:ext cx="4176464" cy="920196"/>
          </a:xfrm>
          <a:prstGeom prst="rect">
            <a:avLst/>
          </a:prstGeom>
        </p:spPr>
        <p:txBody>
          <a:bodyPr vert="horz" anchor="ctr" anchorCtr="0">
            <a:normAutofit fontScale="40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dirty="0" err="1"/>
              <a:t>mBlock</a:t>
            </a:r>
            <a:r>
              <a:rPr lang="fr-FR" dirty="0"/>
              <a:t>…</a:t>
            </a:r>
          </a:p>
          <a:p>
            <a:r>
              <a:rPr lang="fr-FR" dirty="0"/>
              <a:t>Interaction programme – interface graphique</a:t>
            </a:r>
          </a:p>
          <a:p>
            <a:r>
              <a:rPr lang="fr-FR" b="1" dirty="0"/>
              <a:t>Interaction programme – </a:t>
            </a:r>
            <a:r>
              <a:rPr lang="fr-FR" b="1" dirty="0" err="1"/>
              <a:t>mBot</a:t>
            </a:r>
            <a:r>
              <a:rPr lang="fr-FR" b="1" dirty="0"/>
              <a:t> – Système embarqué</a:t>
            </a:r>
          </a:p>
          <a:p>
            <a:r>
              <a:rPr lang="fr-FR" dirty="0"/>
              <a:t>App </a:t>
            </a:r>
            <a:r>
              <a:rPr lang="fr-FR" dirty="0" err="1"/>
              <a:t>Inventor</a:t>
            </a:r>
            <a:endParaRPr lang="fr-FR" dirty="0"/>
          </a:p>
        </p:txBody>
      </p:sp>
      <p:sp>
        <p:nvSpPr>
          <p:cNvPr id="10" name="Espace réservé du contenu 4"/>
          <p:cNvSpPr txBox="1">
            <a:spLocks/>
          </p:cNvSpPr>
          <p:nvPr/>
        </p:nvSpPr>
        <p:spPr>
          <a:xfrm>
            <a:off x="251520" y="980728"/>
            <a:ext cx="8640960" cy="5400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Interaction Programme – </a:t>
            </a:r>
            <a:r>
              <a:rPr lang="fr-FR" dirty="0" err="1" smtClean="0"/>
              <a:t>Mbot</a:t>
            </a: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982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16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err="1" smtClean="0"/>
              <a:t>mBlock</a:t>
            </a:r>
            <a:r>
              <a:rPr lang="fr-FR" dirty="0" smtClean="0"/>
              <a:t> et systèmes embarqués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0" y="1733594"/>
            <a:ext cx="8856000" cy="4719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940152" y="2276872"/>
            <a:ext cx="1080120" cy="2160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C00000"/>
                </a:solidFill>
              </a:ln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3203848" y="2081048"/>
            <a:ext cx="2392911" cy="1059920"/>
          </a:xfrm>
          <a:prstGeom prst="straightConnector1">
            <a:avLst/>
          </a:prstGeom>
          <a:noFill/>
          <a:ln w="28575">
            <a:solidFill>
              <a:srgbClr val="C0000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 9"/>
          <p:cNvSpPr/>
          <p:nvPr/>
        </p:nvSpPr>
        <p:spPr>
          <a:xfrm>
            <a:off x="2699792" y="3140968"/>
            <a:ext cx="972108" cy="288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251520" y="0"/>
            <a:ext cx="4176464" cy="9087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2000" dirty="0"/>
              <a:t>Les programmes</a:t>
            </a:r>
            <a:br>
              <a:rPr lang="fr-FR" sz="2000" dirty="0"/>
            </a:br>
            <a:r>
              <a:rPr lang="fr-FR" sz="2000" dirty="0"/>
              <a:t>Éléments de formation</a:t>
            </a:r>
          </a:p>
          <a:p>
            <a:r>
              <a:rPr lang="fr-FR" sz="2000" b="1" dirty="0"/>
              <a:t>Exemples de logiciels et de supports</a:t>
            </a:r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4716016" y="0"/>
            <a:ext cx="4176464" cy="920196"/>
          </a:xfrm>
          <a:prstGeom prst="rect">
            <a:avLst/>
          </a:prstGeom>
        </p:spPr>
        <p:txBody>
          <a:bodyPr vert="horz" anchor="ctr" anchorCtr="0">
            <a:normAutofit fontScale="40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dirty="0" err="1"/>
              <a:t>mBlock</a:t>
            </a:r>
            <a:r>
              <a:rPr lang="fr-FR" dirty="0"/>
              <a:t>…</a:t>
            </a:r>
          </a:p>
          <a:p>
            <a:r>
              <a:rPr lang="fr-FR" dirty="0"/>
              <a:t>Interaction programme – interface graphique</a:t>
            </a:r>
          </a:p>
          <a:p>
            <a:r>
              <a:rPr lang="fr-FR" b="1" dirty="0"/>
              <a:t>Interaction programme – </a:t>
            </a:r>
            <a:r>
              <a:rPr lang="fr-FR" b="1" dirty="0" err="1"/>
              <a:t>mBot</a:t>
            </a:r>
            <a:r>
              <a:rPr lang="fr-FR" b="1" dirty="0"/>
              <a:t> – Système embarqué</a:t>
            </a:r>
          </a:p>
          <a:p>
            <a:r>
              <a:rPr lang="fr-FR" dirty="0"/>
              <a:t>App </a:t>
            </a:r>
            <a:r>
              <a:rPr lang="fr-FR" dirty="0" err="1"/>
              <a:t>Inventor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408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17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251520" y="0"/>
            <a:ext cx="4176464" cy="9087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2000" dirty="0"/>
              <a:t>Les programmes</a:t>
            </a:r>
            <a:br>
              <a:rPr lang="fr-FR" sz="2000" dirty="0"/>
            </a:br>
            <a:r>
              <a:rPr lang="fr-FR" sz="2000" dirty="0"/>
              <a:t>Éléments de formation</a:t>
            </a:r>
          </a:p>
          <a:p>
            <a:r>
              <a:rPr lang="fr-FR" sz="2000" b="1" dirty="0"/>
              <a:t>Exemples de logiciels et de supports</a:t>
            </a: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4716016" y="0"/>
            <a:ext cx="4176464" cy="920196"/>
          </a:xfrm>
          <a:prstGeom prst="rect">
            <a:avLst/>
          </a:prstGeom>
        </p:spPr>
        <p:txBody>
          <a:bodyPr vert="horz" anchor="ctr" anchorCtr="0">
            <a:normAutofit fontScale="40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dirty="0" err="1"/>
              <a:t>mBlock</a:t>
            </a:r>
            <a:r>
              <a:rPr lang="fr-FR" dirty="0"/>
              <a:t>…</a:t>
            </a:r>
          </a:p>
          <a:p>
            <a:r>
              <a:rPr lang="fr-FR" dirty="0"/>
              <a:t>Interaction programme – interface graphique</a:t>
            </a:r>
          </a:p>
          <a:p>
            <a:r>
              <a:rPr lang="fr-FR" dirty="0"/>
              <a:t>Interaction programme – </a:t>
            </a:r>
            <a:r>
              <a:rPr lang="fr-FR" dirty="0" err="1"/>
              <a:t>mBot</a:t>
            </a:r>
            <a:r>
              <a:rPr lang="fr-FR" dirty="0"/>
              <a:t> – Système embarqué</a:t>
            </a:r>
          </a:p>
          <a:p>
            <a:r>
              <a:rPr lang="fr-FR" b="1" dirty="0"/>
              <a:t>App </a:t>
            </a:r>
            <a:r>
              <a:rPr lang="fr-FR" b="1" dirty="0" err="1"/>
              <a:t>Inventor</a:t>
            </a:r>
            <a:endParaRPr lang="fr-FR" b="1" dirty="0"/>
          </a:p>
        </p:txBody>
      </p:sp>
      <p:sp>
        <p:nvSpPr>
          <p:cNvPr id="2" name="Espace réservé du contenu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/>
              <a:t>Génération</a:t>
            </a:r>
          </a:p>
          <a:p>
            <a:pPr lvl="1"/>
            <a:r>
              <a:rPr lang="fr-FR" dirty="0"/>
              <a:t>Test sur tablette en temps réel</a:t>
            </a:r>
          </a:p>
          <a:p>
            <a:pPr lvl="1"/>
            <a:r>
              <a:rPr lang="fr-FR" dirty="0"/>
              <a:t>Construction d’une application installable</a:t>
            </a:r>
          </a:p>
          <a:p>
            <a:endParaRPr lang="fr-FR" dirty="0"/>
          </a:p>
        </p:txBody>
      </p:sp>
      <p:sp>
        <p:nvSpPr>
          <p:cNvPr id="12" name="Espace réservé du contenu 4"/>
          <p:cNvSpPr txBox="1">
            <a:spLocks/>
          </p:cNvSpPr>
          <p:nvPr/>
        </p:nvSpPr>
        <p:spPr>
          <a:xfrm>
            <a:off x="251520" y="980728"/>
            <a:ext cx="8640960" cy="5400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Génération</a:t>
            </a:r>
          </a:p>
          <a:p>
            <a:pPr lvl="1"/>
            <a:r>
              <a:rPr lang="fr-FR" smtClean="0"/>
              <a:t>Test sur tablette en temps réel</a:t>
            </a:r>
          </a:p>
          <a:p>
            <a:pPr lvl="1"/>
            <a:r>
              <a:rPr lang="fr-FR" smtClean="0"/>
              <a:t>Construction d’une application installable</a:t>
            </a:r>
            <a:endParaRPr lang="fr-FR" dirty="0" smtClean="0"/>
          </a:p>
        </p:txBody>
      </p:sp>
      <p:pic>
        <p:nvPicPr>
          <p:cNvPr id="13" name="Image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472" y="989247"/>
            <a:ext cx="1798955" cy="1776730"/>
          </a:xfrm>
          <a:prstGeom prst="rect">
            <a:avLst/>
          </a:prstGeom>
        </p:spPr>
      </p:pic>
      <p:pic>
        <p:nvPicPr>
          <p:cNvPr id="14" name="Image 13" descr="Afficher l'image d'origin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495" y="3140968"/>
            <a:ext cx="1672907" cy="297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48880"/>
            <a:ext cx="2744416" cy="408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18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18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0" y="980728"/>
            <a:ext cx="4427984" cy="5400600"/>
          </a:xfrm>
        </p:spPr>
        <p:txBody>
          <a:bodyPr/>
          <a:lstStyle/>
          <a:p>
            <a:r>
              <a:rPr lang="fr-FR" dirty="0"/>
              <a:t>Structure et principe d’utilisation</a:t>
            </a:r>
          </a:p>
          <a:p>
            <a:pPr lvl="1"/>
            <a:r>
              <a:rPr lang="fr-FR" dirty="0"/>
              <a:t>Accessible uniquement en ligne</a:t>
            </a:r>
          </a:p>
          <a:p>
            <a:pPr lvl="1"/>
            <a:r>
              <a:rPr lang="fr-FR" dirty="0"/>
              <a:t>Glisser déposer d’éléments graphiques / mise en page des </a:t>
            </a:r>
            <a:r>
              <a:rPr lang="fr-FR" dirty="0" smtClean="0"/>
              <a:t>éléments</a:t>
            </a:r>
          </a:p>
          <a:p>
            <a:pPr lvl="1"/>
            <a:r>
              <a:rPr lang="fr-FR" dirty="0"/>
              <a:t>Développements réalisés pour faciliter la communication en Bluetooth avec des cartes Arduino</a:t>
            </a:r>
          </a:p>
          <a:p>
            <a:pPr lvl="1"/>
            <a:endParaRPr lang="fr-FR" dirty="0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251520" y="0"/>
            <a:ext cx="4176464" cy="9087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2000" dirty="0"/>
              <a:t>Les programmes</a:t>
            </a:r>
            <a:br>
              <a:rPr lang="fr-FR" sz="2000" dirty="0"/>
            </a:br>
            <a:r>
              <a:rPr lang="fr-FR" sz="2000" dirty="0"/>
              <a:t>Éléments de formation</a:t>
            </a:r>
          </a:p>
          <a:p>
            <a:r>
              <a:rPr lang="fr-FR" sz="2000" b="1" dirty="0"/>
              <a:t>Exemples de logiciels et de supports</a:t>
            </a: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4716016" y="0"/>
            <a:ext cx="4176464" cy="920196"/>
          </a:xfrm>
          <a:prstGeom prst="rect">
            <a:avLst/>
          </a:prstGeom>
        </p:spPr>
        <p:txBody>
          <a:bodyPr vert="horz" anchor="ctr" anchorCtr="0">
            <a:normAutofit fontScale="40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dirty="0" err="1"/>
              <a:t>mBlock</a:t>
            </a:r>
            <a:r>
              <a:rPr lang="fr-FR" dirty="0"/>
              <a:t>…</a:t>
            </a:r>
          </a:p>
          <a:p>
            <a:r>
              <a:rPr lang="fr-FR" dirty="0"/>
              <a:t>Interaction programme – interface graphique</a:t>
            </a:r>
          </a:p>
          <a:p>
            <a:r>
              <a:rPr lang="fr-FR" dirty="0"/>
              <a:t>Interaction programme – </a:t>
            </a:r>
            <a:r>
              <a:rPr lang="fr-FR" dirty="0" err="1"/>
              <a:t>mBot</a:t>
            </a:r>
            <a:r>
              <a:rPr lang="fr-FR" dirty="0"/>
              <a:t> – Système embarqué</a:t>
            </a:r>
          </a:p>
          <a:p>
            <a:r>
              <a:rPr lang="fr-FR" b="1" dirty="0"/>
              <a:t>App </a:t>
            </a:r>
            <a:r>
              <a:rPr lang="fr-FR" b="1" dirty="0" err="1"/>
              <a:t>Inventor</a:t>
            </a:r>
            <a:endParaRPr lang="fr-FR" b="1" dirty="0"/>
          </a:p>
        </p:txBody>
      </p:sp>
      <p:pic>
        <p:nvPicPr>
          <p:cNvPr id="8" name="Imag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" r="3687" b="4698"/>
          <a:stretch/>
        </p:blipFill>
        <p:spPr bwMode="auto">
          <a:xfrm>
            <a:off x="4427984" y="947906"/>
            <a:ext cx="4716015" cy="2967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 10"/>
          <p:cNvPicPr/>
          <p:nvPr/>
        </p:nvPicPr>
        <p:blipFill rotWithShape="1">
          <a:blip r:embed="rId3"/>
          <a:srcRect t="9309" r="3213" b="15619"/>
          <a:stretch/>
        </p:blipFill>
        <p:spPr bwMode="auto">
          <a:xfrm>
            <a:off x="5128968" y="3935355"/>
            <a:ext cx="3350559" cy="22718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1312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19200" y="3645024"/>
            <a:ext cx="6858000" cy="1296144"/>
          </a:xfrm>
        </p:spPr>
        <p:txBody>
          <a:bodyPr>
            <a:noAutofit/>
          </a:bodyPr>
          <a:lstStyle/>
          <a:p>
            <a:r>
              <a:rPr lang="fr-FR" sz="2800" dirty="0" smtClean="0"/>
              <a:t>Enseignement de l’informatique au collège</a:t>
            </a:r>
            <a:br>
              <a:rPr lang="fr-FR" sz="2800" dirty="0" smtClean="0"/>
            </a:br>
            <a:r>
              <a:rPr lang="fr-FR" sz="2800" dirty="0" smtClean="0"/>
              <a:t>Initiation à la programmation des systèmes embarqués</a:t>
            </a:r>
            <a:endParaRPr lang="fr-FR" sz="2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smtClean="0"/>
              <a:t>Nouveaux programmes de technologie au collège – Jeudi 24 Mars 2016</a:t>
            </a:r>
            <a:endParaRPr lang="fr-FR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1103510" cy="1103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202" y="1484784"/>
            <a:ext cx="3048228" cy="2167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261570" y="1772816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accent5">
                    <a:lumMod val="50000"/>
                  </a:schemeClr>
                </a:solidFill>
              </a:rPr>
              <a:t>Merci de votre attention</a:t>
            </a:r>
            <a:endParaRPr lang="fr-FR" sz="3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0" y="6492240"/>
            <a:ext cx="9144000" cy="365760"/>
          </a:xfrm>
        </p:spPr>
        <p:txBody>
          <a:bodyPr/>
          <a:lstStyle/>
          <a:p>
            <a:r>
              <a:rPr lang="fr-FR" dirty="0" smtClean="0"/>
              <a:t>David Violeau – Xavier Pessoles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292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2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51520" y="1268760"/>
            <a:ext cx="4248472" cy="1388705"/>
          </a:xfrm>
          <a:prstGeom prst="rect">
            <a:avLst/>
          </a:prstGeom>
          <a:noFill/>
          <a:ln w="6350" cap="rnd" cmpd="sng" algn="ctr">
            <a:solidFill>
              <a:schemeClr val="accent5">
                <a:lumMod val="5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4663611" y="1281587"/>
            <a:ext cx="4228869" cy="1375878"/>
          </a:xfrm>
          <a:prstGeom prst="rect">
            <a:avLst/>
          </a:prstGeom>
          <a:noFill/>
          <a:ln w="6350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1520" y="1268760"/>
            <a:ext cx="228600" cy="138870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ap="rnd" cmpd="sng" algn="ctr">
            <a:solidFill>
              <a:schemeClr val="accent5">
                <a:lumMod val="5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4663611" y="1277311"/>
            <a:ext cx="228600" cy="13801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Titre 1"/>
          <p:cNvSpPr txBox="1">
            <a:spLocks/>
          </p:cNvSpPr>
          <p:nvPr/>
        </p:nvSpPr>
        <p:spPr>
          <a:xfrm>
            <a:off x="4892211" y="1281587"/>
            <a:ext cx="4000269" cy="1375877"/>
          </a:xfrm>
          <a:prstGeom prst="rect">
            <a:avLst/>
          </a:prstGeom>
        </p:spPr>
        <p:txBody>
          <a:bodyPr vert="horz" anchor="ctr" anchorCtr="0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Contexte de l’informatique</a:t>
            </a:r>
          </a:p>
          <a:p>
            <a:r>
              <a:rPr lang="fr-FR" dirty="0" smtClean="0"/>
              <a:t>L’informatique en technologie</a:t>
            </a:r>
          </a:p>
          <a:p>
            <a:r>
              <a:rPr lang="fr-FR" dirty="0" smtClean="0"/>
              <a:t>Contenu des programmes</a:t>
            </a:r>
          </a:p>
          <a:p>
            <a:r>
              <a:rPr lang="fr-FR" dirty="0" smtClean="0"/>
              <a:t>Proposition de logiciels et matériels</a:t>
            </a:r>
          </a:p>
        </p:txBody>
      </p:sp>
      <p:sp>
        <p:nvSpPr>
          <p:cNvPr id="19" name="Titre 1"/>
          <p:cNvSpPr txBox="1">
            <a:spLocks/>
          </p:cNvSpPr>
          <p:nvPr/>
        </p:nvSpPr>
        <p:spPr>
          <a:xfrm>
            <a:off x="4892211" y="4858029"/>
            <a:ext cx="4000269" cy="1375877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1600" dirty="0" err="1"/>
              <a:t>mBlock</a:t>
            </a:r>
            <a:r>
              <a:rPr lang="fr-FR" sz="1600" dirty="0"/>
              <a:t>…</a:t>
            </a:r>
          </a:p>
          <a:p>
            <a:r>
              <a:rPr lang="fr-FR" sz="1600" dirty="0"/>
              <a:t>Interaction programme – interface graphique</a:t>
            </a:r>
          </a:p>
          <a:p>
            <a:r>
              <a:rPr lang="fr-FR" sz="1600" dirty="0"/>
              <a:t>Interaction programme – </a:t>
            </a:r>
            <a:r>
              <a:rPr lang="fr-FR" sz="1600" dirty="0" err="1"/>
              <a:t>mBot</a:t>
            </a:r>
            <a:r>
              <a:rPr lang="fr-FR" sz="1600" dirty="0"/>
              <a:t> – Système embarqué</a:t>
            </a:r>
          </a:p>
          <a:p>
            <a:r>
              <a:rPr lang="fr-FR" sz="1600" dirty="0"/>
              <a:t>App </a:t>
            </a:r>
            <a:r>
              <a:rPr lang="fr-FR" sz="1600" dirty="0" err="1"/>
              <a:t>Inventor</a:t>
            </a:r>
            <a:endParaRPr lang="fr-FR" sz="1600" dirty="0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480120" y="1268760"/>
            <a:ext cx="4019872" cy="1388704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3200" b="1" dirty="0"/>
              <a:t>Les </a:t>
            </a:r>
            <a:r>
              <a:rPr lang="fr-FR" sz="3200" b="1" dirty="0" smtClean="0"/>
              <a:t>programmes</a:t>
            </a:r>
            <a:endParaRPr lang="fr-FR" sz="3200" dirty="0"/>
          </a:p>
        </p:txBody>
      </p:sp>
      <p:sp>
        <p:nvSpPr>
          <p:cNvPr id="21" name="Rectangle 20"/>
          <p:cNvSpPr/>
          <p:nvPr/>
        </p:nvSpPr>
        <p:spPr>
          <a:xfrm>
            <a:off x="251520" y="3048407"/>
            <a:ext cx="4248472" cy="1388705"/>
          </a:xfrm>
          <a:prstGeom prst="rect">
            <a:avLst/>
          </a:prstGeom>
          <a:noFill/>
          <a:ln w="6350" cap="rnd" cmpd="sng" algn="ctr">
            <a:solidFill>
              <a:schemeClr val="accent5">
                <a:lumMod val="5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4663611" y="3061234"/>
            <a:ext cx="4228869" cy="1375878"/>
          </a:xfrm>
          <a:prstGeom prst="rect">
            <a:avLst/>
          </a:prstGeom>
          <a:noFill/>
          <a:ln w="6350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Rectangle 22"/>
          <p:cNvSpPr/>
          <p:nvPr/>
        </p:nvSpPr>
        <p:spPr>
          <a:xfrm>
            <a:off x="251520" y="3048407"/>
            <a:ext cx="228600" cy="138870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ap="rnd" cmpd="sng" algn="ctr">
            <a:solidFill>
              <a:schemeClr val="accent5">
                <a:lumMod val="5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>
            <a:off x="4663611" y="3056958"/>
            <a:ext cx="228600" cy="13801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Titre 1"/>
          <p:cNvSpPr txBox="1">
            <a:spLocks/>
          </p:cNvSpPr>
          <p:nvPr/>
        </p:nvSpPr>
        <p:spPr>
          <a:xfrm>
            <a:off x="4892211" y="3061234"/>
            <a:ext cx="4000269" cy="1375877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2000" dirty="0"/>
              <a:t>Résumés de cours</a:t>
            </a:r>
          </a:p>
          <a:p>
            <a:r>
              <a:rPr lang="fr-FR" sz="2000" dirty="0"/>
              <a:t>Fiches d’utilisation</a:t>
            </a:r>
          </a:p>
          <a:p>
            <a:r>
              <a:rPr lang="fr-FR" sz="2000" dirty="0" smtClean="0"/>
              <a:t>Activités</a:t>
            </a:r>
            <a:endParaRPr lang="fr-FR" sz="2000" dirty="0"/>
          </a:p>
        </p:txBody>
      </p:sp>
      <p:sp>
        <p:nvSpPr>
          <p:cNvPr id="26" name="Titre 1"/>
          <p:cNvSpPr txBox="1">
            <a:spLocks/>
          </p:cNvSpPr>
          <p:nvPr/>
        </p:nvSpPr>
        <p:spPr>
          <a:xfrm>
            <a:off x="480120" y="3048407"/>
            <a:ext cx="4019872" cy="1388704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3200" b="1" dirty="0" smtClean="0"/>
              <a:t>Éléments de formation</a:t>
            </a:r>
            <a:endParaRPr lang="fr-FR" sz="3200" dirty="0"/>
          </a:p>
        </p:txBody>
      </p:sp>
      <p:sp>
        <p:nvSpPr>
          <p:cNvPr id="28" name="Rectangle 27"/>
          <p:cNvSpPr/>
          <p:nvPr/>
        </p:nvSpPr>
        <p:spPr>
          <a:xfrm>
            <a:off x="251520" y="4845203"/>
            <a:ext cx="4248472" cy="1388705"/>
          </a:xfrm>
          <a:prstGeom prst="rect">
            <a:avLst/>
          </a:prstGeom>
          <a:noFill/>
          <a:ln w="6350" cap="rnd" cmpd="sng" algn="ctr">
            <a:solidFill>
              <a:schemeClr val="accent5">
                <a:lumMod val="5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4663611" y="4858030"/>
            <a:ext cx="4228869" cy="1375878"/>
          </a:xfrm>
          <a:prstGeom prst="rect">
            <a:avLst/>
          </a:prstGeom>
          <a:noFill/>
          <a:ln w="6350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251520" y="4845203"/>
            <a:ext cx="228600" cy="138870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ap="rnd" cmpd="sng" algn="ctr">
            <a:solidFill>
              <a:schemeClr val="accent5">
                <a:lumMod val="5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>
            <a:off x="4663611" y="4853754"/>
            <a:ext cx="228600" cy="13801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Titre 1"/>
          <p:cNvSpPr txBox="1">
            <a:spLocks/>
          </p:cNvSpPr>
          <p:nvPr/>
        </p:nvSpPr>
        <p:spPr>
          <a:xfrm>
            <a:off x="480120" y="4845203"/>
            <a:ext cx="4019872" cy="1388704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3200" b="1" dirty="0" smtClean="0"/>
              <a:t>Exemples de logiciels et de supports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797721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251520" y="0"/>
            <a:ext cx="4176464" cy="9087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2000" b="1" dirty="0"/>
              <a:t>Les programmes</a:t>
            </a:r>
            <a:r>
              <a:rPr lang="fr-FR" sz="2000" dirty="0"/>
              <a:t/>
            </a:r>
            <a:br>
              <a:rPr lang="fr-FR" sz="2000" dirty="0"/>
            </a:br>
            <a:r>
              <a:rPr lang="fr-FR" sz="2000" dirty="0"/>
              <a:t>Éléments de formation</a:t>
            </a:r>
          </a:p>
          <a:p>
            <a:r>
              <a:rPr lang="fr-FR" sz="2000" dirty="0" smtClean="0"/>
              <a:t>Exemples </a:t>
            </a:r>
            <a:r>
              <a:rPr lang="fr-FR" sz="2000" dirty="0"/>
              <a:t>de logiciels et de </a:t>
            </a:r>
            <a:r>
              <a:rPr lang="fr-FR" sz="2000" dirty="0" smtClean="0"/>
              <a:t>supports</a:t>
            </a:r>
            <a:endParaRPr lang="fr-FR" sz="2000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716016" y="0"/>
            <a:ext cx="4176464" cy="920196"/>
          </a:xfrm>
          <a:prstGeom prst="rect">
            <a:avLst/>
          </a:prstGeom>
        </p:spPr>
        <p:txBody>
          <a:bodyPr vert="horz" anchor="ctr" anchorCtr="0">
            <a:normAutofit fontScale="40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Contexte de l’informatique</a:t>
            </a:r>
          </a:p>
          <a:p>
            <a:r>
              <a:rPr lang="fr-FR" dirty="0" smtClean="0"/>
              <a:t>L’informatique en technologie</a:t>
            </a:r>
          </a:p>
          <a:p>
            <a:r>
              <a:rPr lang="fr-FR" dirty="0" smtClean="0"/>
              <a:t>Contenu des programmes</a:t>
            </a:r>
          </a:p>
          <a:p>
            <a:r>
              <a:rPr lang="fr-FR" dirty="0" smtClean="0"/>
              <a:t>Proposition de logiciels et matériels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3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Cycle 4 : cycle des approfondissements de la 5</a:t>
            </a:r>
            <a:r>
              <a:rPr lang="fr-FR" baseline="30000" dirty="0" smtClean="0"/>
              <a:t>ème</a:t>
            </a:r>
            <a:r>
              <a:rPr lang="fr-FR" dirty="0" smtClean="0"/>
              <a:t> à la 3</a:t>
            </a:r>
            <a:r>
              <a:rPr lang="fr-FR" baseline="30000" dirty="0" smtClean="0"/>
              <a:t>ème</a:t>
            </a:r>
            <a:r>
              <a:rPr lang="fr-FR" dirty="0" smtClean="0"/>
              <a:t> </a:t>
            </a:r>
          </a:p>
          <a:p>
            <a:r>
              <a:rPr lang="fr-FR" dirty="0" smtClean="0"/>
              <a:t>Un enseignement partagé</a:t>
            </a:r>
          </a:p>
          <a:p>
            <a:pPr lvl="1"/>
            <a:r>
              <a:rPr lang="fr-FR" dirty="0" smtClean="0"/>
              <a:t>En mathématiques :</a:t>
            </a:r>
          </a:p>
          <a:p>
            <a:pPr lvl="2"/>
            <a:r>
              <a:rPr lang="fr-FR" dirty="0" smtClean="0"/>
              <a:t>Attendus de fin de cycle : </a:t>
            </a:r>
          </a:p>
          <a:p>
            <a:pPr lvl="3"/>
            <a:r>
              <a:rPr lang="fr-FR" dirty="0" smtClean="0"/>
              <a:t>Écrire, mettre au point et exécuter un programme </a:t>
            </a:r>
            <a:r>
              <a:rPr lang="fr-FR" dirty="0" smtClean="0"/>
              <a:t>simple</a:t>
            </a:r>
            <a:endParaRPr lang="fr-FR" dirty="0" smtClean="0"/>
          </a:p>
          <a:p>
            <a:pPr lvl="1"/>
            <a:r>
              <a:rPr lang="fr-FR" dirty="0" smtClean="0"/>
              <a:t>En technologie : </a:t>
            </a:r>
          </a:p>
          <a:p>
            <a:pPr lvl="2"/>
            <a:r>
              <a:rPr lang="fr-FR" dirty="0" smtClean="0"/>
              <a:t>Compétences travaillées : </a:t>
            </a:r>
          </a:p>
          <a:p>
            <a:pPr lvl="3"/>
            <a:r>
              <a:rPr lang="fr-FR" dirty="0" smtClean="0"/>
              <a:t>Imaginer, concevoir et programmer des applications informatiques pour des appareils </a:t>
            </a:r>
            <a:r>
              <a:rPr lang="fr-FR" dirty="0" smtClean="0"/>
              <a:t>nomades</a:t>
            </a:r>
            <a:endParaRPr lang="fr-FR" dirty="0" smtClean="0"/>
          </a:p>
          <a:p>
            <a:pPr lvl="2"/>
            <a:r>
              <a:rPr lang="fr-FR" dirty="0" smtClean="0"/>
              <a:t>Attendus de fin de cycle :</a:t>
            </a:r>
          </a:p>
          <a:p>
            <a:pPr lvl="3"/>
            <a:r>
              <a:rPr lang="fr-FR" dirty="0" smtClean="0"/>
              <a:t>Comprendre le fonctionnement d’un réseau informatique</a:t>
            </a:r>
          </a:p>
          <a:p>
            <a:pPr lvl="3"/>
            <a:r>
              <a:rPr lang="fr-FR" dirty="0" smtClean="0"/>
              <a:t>Écrire, mettre au point et exécuter un programme</a:t>
            </a:r>
          </a:p>
        </p:txBody>
      </p:sp>
    </p:spTree>
    <p:extLst>
      <p:ext uri="{BB962C8B-B14F-4D97-AF65-F5344CB8AC3E}">
        <p14:creationId xmlns:p14="http://schemas.microsoft.com/office/powerpoint/2010/main" val="73823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David Violeau – Xavier Pessoles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4</a:t>
            </a:fld>
            <a:endParaRPr lang="fr-FR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398692189"/>
              </p:ext>
            </p:extLst>
          </p:nvPr>
        </p:nvGraphicFramePr>
        <p:xfrm>
          <a:off x="-468560" y="1198775"/>
          <a:ext cx="468052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contenu 4"/>
          <p:cNvSpPr txBox="1">
            <a:spLocks/>
          </p:cNvSpPr>
          <p:nvPr/>
        </p:nvSpPr>
        <p:spPr>
          <a:xfrm>
            <a:off x="3851920" y="1219200"/>
            <a:ext cx="5292080" cy="5090120"/>
          </a:xfrm>
          <a:prstGeom prst="rect">
            <a:avLst/>
          </a:prstGeom>
        </p:spPr>
        <p:txBody>
          <a:bodyPr vert="horz" anchor="ctr">
            <a:normAutofit fontScale="850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Pratiquer des démarche scientifiques et technologiques (Socle : 4) :</a:t>
            </a:r>
          </a:p>
          <a:p>
            <a:pPr lvl="1"/>
            <a:r>
              <a:rPr lang="fr-FR" dirty="0" smtClean="0"/>
              <a:t>Rechercher des solutions techniques</a:t>
            </a:r>
          </a:p>
          <a:p>
            <a:pPr lvl="1"/>
            <a:r>
              <a:rPr lang="fr-FR" dirty="0" smtClean="0"/>
              <a:t>Participer à l’organisation de projets</a:t>
            </a:r>
          </a:p>
          <a:p>
            <a:r>
              <a:rPr lang="fr-FR" dirty="0" smtClean="0"/>
              <a:t>Concevoir, créer, réaliser (Socle : 4) :</a:t>
            </a:r>
          </a:p>
          <a:p>
            <a:pPr lvl="1"/>
            <a:r>
              <a:rPr lang="fr-FR" dirty="0" smtClean="0"/>
              <a:t>Imaginer, concevoir et programmer des applications informatiques pour des appareils nomades</a:t>
            </a:r>
          </a:p>
          <a:p>
            <a:r>
              <a:rPr lang="fr-FR" dirty="0" smtClean="0"/>
              <a:t>Pratique des langages (Socle : 1)</a:t>
            </a:r>
          </a:p>
          <a:p>
            <a:pPr lvl="1"/>
            <a:r>
              <a:rPr lang="fr-FR" dirty="0" smtClean="0"/>
              <a:t>Décrire la structure ou le comportement des objets</a:t>
            </a:r>
          </a:p>
          <a:p>
            <a:pPr lvl="1"/>
            <a:r>
              <a:rPr lang="fr-FR" dirty="0" smtClean="0"/>
              <a:t>Appliquer les principes élémentaires de l’algorithmique et du codage à la résolution d’un problème simple</a:t>
            </a:r>
          </a:p>
          <a:p>
            <a:r>
              <a:rPr lang="fr-FR" dirty="0" smtClean="0"/>
              <a:t>Mobiliser des outils numériques (Socle : 2)</a:t>
            </a:r>
          </a:p>
          <a:p>
            <a:pPr lvl="1"/>
            <a:r>
              <a:rPr lang="fr-FR" dirty="0" smtClean="0"/>
              <a:t>Piloter un système </a:t>
            </a:r>
          </a:p>
          <a:p>
            <a:endParaRPr lang="fr-FR" dirty="0" smtClean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251520" y="0"/>
            <a:ext cx="4176464" cy="9087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2000" b="1" dirty="0"/>
              <a:t>Les programmes</a:t>
            </a:r>
            <a:r>
              <a:rPr lang="fr-FR" sz="2000" dirty="0"/>
              <a:t/>
            </a:r>
            <a:br>
              <a:rPr lang="fr-FR" sz="2000" dirty="0"/>
            </a:br>
            <a:r>
              <a:rPr lang="fr-FR" sz="2000" dirty="0"/>
              <a:t>Éléments de formation</a:t>
            </a:r>
          </a:p>
          <a:p>
            <a:r>
              <a:rPr lang="fr-FR" sz="2000" dirty="0"/>
              <a:t>Exemples de logiciels et de supports</a:t>
            </a: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4716016" y="0"/>
            <a:ext cx="4176464" cy="920196"/>
          </a:xfrm>
          <a:prstGeom prst="rect">
            <a:avLst/>
          </a:prstGeom>
        </p:spPr>
        <p:txBody>
          <a:bodyPr vert="horz" anchor="ctr" anchorCtr="0">
            <a:normAutofit fontScale="40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Contexte de l’informatique</a:t>
            </a:r>
          </a:p>
          <a:p>
            <a:r>
              <a:rPr lang="fr-FR" b="1" dirty="0" smtClean="0"/>
              <a:t>L’informatique en technologie</a:t>
            </a:r>
          </a:p>
          <a:p>
            <a:r>
              <a:rPr lang="fr-FR" dirty="0" smtClean="0"/>
              <a:t>Contenu des programmes</a:t>
            </a:r>
          </a:p>
          <a:p>
            <a:r>
              <a:rPr lang="fr-FR" dirty="0" smtClean="0"/>
              <a:t>Proposition de logiciels et matériels</a:t>
            </a:r>
          </a:p>
        </p:txBody>
      </p:sp>
    </p:spTree>
    <p:extLst>
      <p:ext uri="{BB962C8B-B14F-4D97-AF65-F5344CB8AC3E}">
        <p14:creationId xmlns:p14="http://schemas.microsoft.com/office/powerpoint/2010/main" val="47239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5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51520" y="980728"/>
            <a:ext cx="864096" cy="3594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Écrire, mettre au point et exécuter un programme</a:t>
            </a:r>
          </a:p>
        </p:txBody>
      </p:sp>
      <p:sp>
        <p:nvSpPr>
          <p:cNvPr id="8" name="Rectangle 7"/>
          <p:cNvSpPr/>
          <p:nvPr/>
        </p:nvSpPr>
        <p:spPr>
          <a:xfrm>
            <a:off x="251520" y="4725144"/>
            <a:ext cx="864096" cy="15781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Comprendre le fonctionnement d’un réseau informatique</a:t>
            </a:r>
          </a:p>
        </p:txBody>
      </p:sp>
      <p:sp>
        <p:nvSpPr>
          <p:cNvPr id="9" name="Rectangle 8"/>
          <p:cNvSpPr/>
          <p:nvPr/>
        </p:nvSpPr>
        <p:spPr>
          <a:xfrm>
            <a:off x="1331640" y="980728"/>
            <a:ext cx="3672408" cy="3594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b="1" dirty="0" smtClean="0">
                <a:solidFill>
                  <a:schemeClr val="tx1"/>
                </a:solidFill>
              </a:rPr>
              <a:t>Compétences</a:t>
            </a:r>
            <a:endParaRPr lang="fr-FR" sz="1400" b="1" dirty="0" smtClean="0">
              <a:solidFill>
                <a:schemeClr val="tx1"/>
              </a:solidFill>
            </a:endParaRPr>
          </a:p>
          <a:p>
            <a:pPr marL="285750" indent="-285750">
              <a:buClr>
                <a:srgbClr val="7030A0"/>
              </a:buClr>
              <a:buSzPct val="70000"/>
              <a:buFont typeface="Wingdings 3" pitchFamily="18" charset="2"/>
              <a:buChar char="u"/>
            </a:pPr>
            <a:r>
              <a:rPr lang="fr-FR" sz="1600" dirty="0" smtClean="0">
                <a:solidFill>
                  <a:schemeClr val="tx1"/>
                </a:solidFill>
              </a:rPr>
              <a:t>Analyser </a:t>
            </a:r>
            <a:r>
              <a:rPr lang="fr-FR" sz="1600" dirty="0">
                <a:solidFill>
                  <a:schemeClr val="tx1"/>
                </a:solidFill>
              </a:rPr>
              <a:t>le comportement attendu d’un système réel et décomposer le problème posé en sous problèmes afin de structurer un programme de commande.</a:t>
            </a:r>
          </a:p>
          <a:p>
            <a:pPr marL="285750" indent="-285750">
              <a:buClr>
                <a:srgbClr val="7030A0"/>
              </a:buClr>
              <a:buSzPct val="70000"/>
              <a:buFont typeface="Wingdings 3" pitchFamily="18" charset="2"/>
              <a:buChar char="u"/>
            </a:pPr>
            <a:r>
              <a:rPr lang="fr-FR" sz="1600" dirty="0">
                <a:solidFill>
                  <a:schemeClr val="tx1"/>
                </a:solidFill>
              </a:rPr>
              <a:t>Écrire, mettre au point (tester, corriger) et exécuter un programme en réponse à un problème donné.</a:t>
            </a:r>
            <a:r>
              <a:rPr lang="fr-FR" sz="1600" baseline="30000" dirty="0">
                <a:solidFill>
                  <a:schemeClr val="tx1"/>
                </a:solidFill>
              </a:rPr>
              <a:t>1</a:t>
            </a:r>
          </a:p>
          <a:p>
            <a:pPr marL="285750" indent="-285750">
              <a:buClr>
                <a:srgbClr val="7030A0"/>
              </a:buClr>
              <a:buSzPct val="70000"/>
              <a:buFont typeface="Wingdings 3" pitchFamily="18" charset="2"/>
              <a:buChar char="u"/>
            </a:pPr>
            <a:r>
              <a:rPr lang="fr-FR" sz="1600" dirty="0">
                <a:solidFill>
                  <a:schemeClr val="tx1"/>
                </a:solidFill>
              </a:rPr>
              <a:t>Écrire un programme dans lequel des actions sont déclenchées par des événements extérieurs. </a:t>
            </a:r>
            <a:r>
              <a:rPr lang="fr-FR" sz="1600" baseline="30000" dirty="0">
                <a:solidFill>
                  <a:schemeClr val="tx1"/>
                </a:solidFill>
              </a:rPr>
              <a:t>1</a:t>
            </a:r>
          </a:p>
          <a:p>
            <a:pPr marL="285750" indent="-285750">
              <a:buClr>
                <a:srgbClr val="7030A0"/>
              </a:buClr>
              <a:buSzPct val="70000"/>
              <a:buFont typeface="Wingdings 3" pitchFamily="18" charset="2"/>
              <a:buChar char="u"/>
            </a:pPr>
            <a:r>
              <a:rPr lang="fr-FR" sz="1600" dirty="0">
                <a:solidFill>
                  <a:schemeClr val="tx1"/>
                </a:solidFill>
              </a:rPr>
              <a:t>Programmer des scripts de déroulant en parallèle. </a:t>
            </a:r>
            <a:r>
              <a:rPr lang="fr-FR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92080" y="983550"/>
            <a:ext cx="3672408" cy="3453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b="1" dirty="0" smtClean="0">
                <a:solidFill>
                  <a:schemeClr val="tx1"/>
                </a:solidFill>
              </a:rPr>
              <a:t>Connaissances</a:t>
            </a:r>
            <a:endParaRPr lang="fr-FR" b="1" dirty="0" smtClean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SzPct val="70000"/>
              <a:buFont typeface="Wingdings 3" pitchFamily="18" charset="2"/>
              <a:buChar char="u"/>
            </a:pPr>
            <a:r>
              <a:rPr lang="fr-FR" sz="1600" dirty="0">
                <a:solidFill>
                  <a:schemeClr val="tx1"/>
                </a:solidFill>
              </a:rPr>
              <a:t>Notions d’algorithme et de programme. </a:t>
            </a:r>
            <a:r>
              <a:rPr lang="fr-FR" sz="1600" baseline="30000" dirty="0">
                <a:solidFill>
                  <a:schemeClr val="tx1"/>
                </a:solidFill>
              </a:rPr>
              <a:t>1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SzPct val="70000"/>
              <a:buFont typeface="Wingdings 3" pitchFamily="18" charset="2"/>
              <a:buChar char="u"/>
            </a:pPr>
            <a:r>
              <a:rPr lang="fr-FR" sz="1600" dirty="0">
                <a:solidFill>
                  <a:schemeClr val="tx1"/>
                </a:solidFill>
              </a:rPr>
              <a:t>Notion de variable informatique. </a:t>
            </a:r>
            <a:r>
              <a:rPr lang="fr-FR" sz="1600" baseline="30000" dirty="0">
                <a:solidFill>
                  <a:schemeClr val="tx1"/>
                </a:solidFill>
              </a:rPr>
              <a:t>1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SzPct val="70000"/>
              <a:buFont typeface="Wingdings 3" pitchFamily="18" charset="2"/>
              <a:buChar char="u"/>
            </a:pPr>
            <a:r>
              <a:rPr lang="fr-FR" sz="1600" dirty="0">
                <a:solidFill>
                  <a:schemeClr val="tx1"/>
                </a:solidFill>
              </a:rPr>
              <a:t>Déclenchement d’une action par un événement, séquences d’instructions, boucles instructions conditionnelles. </a:t>
            </a:r>
            <a:r>
              <a:rPr lang="fr-FR" sz="1600" baseline="30000" dirty="0">
                <a:solidFill>
                  <a:schemeClr val="tx1"/>
                </a:solidFill>
              </a:rPr>
              <a:t>1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SzPct val="70000"/>
              <a:buFont typeface="Wingdings 3" pitchFamily="18" charset="2"/>
              <a:buChar char="u"/>
            </a:pPr>
            <a:r>
              <a:rPr lang="fr-FR" sz="1600" dirty="0">
                <a:solidFill>
                  <a:schemeClr val="tx1"/>
                </a:solidFill>
              </a:rPr>
              <a:t>Systèmes embarqués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SzPct val="70000"/>
              <a:buFont typeface="Wingdings 3" pitchFamily="18" charset="2"/>
              <a:buChar char="u"/>
            </a:pPr>
            <a:r>
              <a:rPr lang="fr-FR" sz="1600" dirty="0">
                <a:solidFill>
                  <a:schemeClr val="tx1"/>
                </a:solidFill>
              </a:rPr>
              <a:t>Forme et transmission du signal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SzPct val="70000"/>
              <a:buFont typeface="Wingdings 3" pitchFamily="18" charset="2"/>
              <a:buChar char="u"/>
            </a:pPr>
            <a:r>
              <a:rPr lang="fr-FR" sz="1600" dirty="0">
                <a:solidFill>
                  <a:schemeClr val="tx1"/>
                </a:solidFill>
              </a:rPr>
              <a:t>Capteur, actionneur, interface</a:t>
            </a:r>
            <a:r>
              <a:rPr lang="fr-FR" sz="1600" dirty="0" smtClean="0">
                <a:solidFill>
                  <a:schemeClr val="tx1"/>
                </a:solidFill>
              </a:rPr>
              <a:t>.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080" y="4575140"/>
            <a:ext cx="3672408" cy="18061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Connaissances</a:t>
            </a:r>
            <a:endParaRPr lang="fr-FR" sz="1400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SzPct val="70000"/>
              <a:buFont typeface="Wingdings 3" pitchFamily="18" charset="2"/>
              <a:buChar char="u"/>
            </a:pPr>
            <a:r>
              <a:rPr lang="fr-FR" sz="1400" dirty="0">
                <a:solidFill>
                  <a:schemeClr val="tx1"/>
                </a:solidFill>
              </a:rPr>
              <a:t>Composants d’un réseau, architecture d’un réseau local, moyens de connexion d’un moyen informatique.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SzPct val="70000"/>
              <a:buFont typeface="Wingdings 3" pitchFamily="18" charset="2"/>
              <a:buChar char="u"/>
            </a:pPr>
            <a:r>
              <a:rPr lang="fr-FR" sz="1400" dirty="0">
                <a:solidFill>
                  <a:schemeClr val="tx1"/>
                </a:solidFill>
              </a:rPr>
              <a:t>Notion de protocole, d’organisation de protocoles en couche, d’algorithme de routage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SzPct val="70000"/>
              <a:buFont typeface="Wingdings 3" pitchFamily="18" charset="2"/>
              <a:buChar char="u"/>
            </a:pPr>
            <a:r>
              <a:rPr lang="fr-FR" sz="1400" dirty="0">
                <a:solidFill>
                  <a:schemeClr val="tx1"/>
                </a:solidFill>
              </a:rPr>
              <a:t>Internet.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357148" y="5703168"/>
            <a:ext cx="36724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100" baseline="30000" dirty="0"/>
              <a:t>1 </a:t>
            </a:r>
            <a:r>
              <a:rPr lang="fr-FR" sz="1100" dirty="0"/>
              <a:t>: Compétences communes avec le programme de mathématiques.</a:t>
            </a:r>
          </a:p>
          <a:p>
            <a:pPr lvl="0"/>
            <a:r>
              <a:rPr lang="fr-FR" sz="1100" baseline="30000" dirty="0"/>
              <a:t>2 </a:t>
            </a:r>
            <a:r>
              <a:rPr lang="fr-FR" sz="1100" dirty="0"/>
              <a:t>: Compétences au programme de mathématiques</a:t>
            </a:r>
            <a:r>
              <a:rPr lang="fr-FR" sz="1100" dirty="0" smtClean="0"/>
              <a:t>.</a:t>
            </a:r>
            <a:endParaRPr lang="fr-FR" sz="1100" dirty="0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251520" y="0"/>
            <a:ext cx="4176464" cy="9087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2000" b="1" dirty="0"/>
              <a:t>Les programmes</a:t>
            </a:r>
            <a:r>
              <a:rPr lang="fr-FR" sz="2000" dirty="0"/>
              <a:t/>
            </a:r>
            <a:br>
              <a:rPr lang="fr-FR" sz="2000" dirty="0"/>
            </a:br>
            <a:r>
              <a:rPr lang="fr-FR" sz="2000" dirty="0"/>
              <a:t>Éléments de formation</a:t>
            </a:r>
          </a:p>
          <a:p>
            <a:r>
              <a:rPr lang="fr-FR" sz="2000" dirty="0"/>
              <a:t>Exemples de logiciels et de supports</a:t>
            </a:r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4716016" y="0"/>
            <a:ext cx="4176464" cy="920196"/>
          </a:xfrm>
          <a:prstGeom prst="rect">
            <a:avLst/>
          </a:prstGeom>
        </p:spPr>
        <p:txBody>
          <a:bodyPr vert="horz" anchor="ctr" anchorCtr="0">
            <a:normAutofit fontScale="40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Contexte de l’informatique</a:t>
            </a:r>
          </a:p>
          <a:p>
            <a:r>
              <a:rPr lang="fr-FR" dirty="0" smtClean="0"/>
              <a:t>L’informatique en technologie</a:t>
            </a:r>
          </a:p>
          <a:p>
            <a:r>
              <a:rPr lang="fr-FR" b="1" dirty="0" smtClean="0"/>
              <a:t>Contenu des programmes</a:t>
            </a:r>
          </a:p>
          <a:p>
            <a:r>
              <a:rPr lang="fr-FR" dirty="0" smtClean="0"/>
              <a:t>Proposition de logiciels et matériels</a:t>
            </a:r>
          </a:p>
        </p:txBody>
      </p:sp>
    </p:spTree>
    <p:extLst>
      <p:ext uri="{BB962C8B-B14F-4D97-AF65-F5344CB8AC3E}">
        <p14:creationId xmlns:p14="http://schemas.microsoft.com/office/powerpoint/2010/main" val="360020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6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51520" y="980728"/>
            <a:ext cx="864096" cy="34563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Écrire, mettre au point et exécuter un programme</a:t>
            </a:r>
          </a:p>
        </p:txBody>
      </p:sp>
      <p:sp>
        <p:nvSpPr>
          <p:cNvPr id="7" name="Rectangle 6"/>
          <p:cNvSpPr/>
          <p:nvPr/>
        </p:nvSpPr>
        <p:spPr>
          <a:xfrm>
            <a:off x="251520" y="4581128"/>
            <a:ext cx="864096" cy="17281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Comprendre le fonctionnement d’un réseau informatique</a:t>
            </a:r>
          </a:p>
        </p:txBody>
      </p:sp>
      <p:sp>
        <p:nvSpPr>
          <p:cNvPr id="9" name="Rectangle 8"/>
          <p:cNvSpPr/>
          <p:nvPr/>
        </p:nvSpPr>
        <p:spPr>
          <a:xfrm>
            <a:off x="1331640" y="980728"/>
            <a:ext cx="3672408" cy="34563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Couche logicielle</a:t>
            </a:r>
          </a:p>
          <a:p>
            <a:r>
              <a:rPr lang="fr-FR" dirty="0" smtClean="0">
                <a:solidFill>
                  <a:schemeClr val="tx1"/>
                </a:solidFill>
              </a:rPr>
              <a:t>Logiciels graphiques permettant  : </a:t>
            </a:r>
          </a:p>
          <a:p>
            <a:pPr marL="285750" indent="-285750">
              <a:buClr>
                <a:srgbClr val="7030A0"/>
              </a:buClr>
              <a:buSzPct val="70000"/>
              <a:buFont typeface="Wingdings 3" pitchFamily="18" charset="2"/>
              <a:buChar char="u"/>
            </a:pPr>
            <a:r>
              <a:rPr lang="fr-FR" dirty="0" smtClean="0">
                <a:solidFill>
                  <a:schemeClr val="tx1"/>
                </a:solidFill>
              </a:rPr>
              <a:t>De programmer des algorithmes,  des comportements</a:t>
            </a:r>
          </a:p>
          <a:p>
            <a:pPr marL="285750" indent="-285750">
              <a:buClr>
                <a:srgbClr val="7030A0"/>
              </a:buClr>
              <a:buSzPct val="70000"/>
              <a:buFont typeface="Wingdings 3" pitchFamily="18" charset="2"/>
              <a:buChar char="u"/>
            </a:pPr>
            <a:r>
              <a:rPr lang="fr-FR" dirty="0" smtClean="0">
                <a:solidFill>
                  <a:schemeClr val="tx1"/>
                </a:solidFill>
              </a:rPr>
              <a:t>d’implémenter un programme sur une cible</a:t>
            </a:r>
          </a:p>
          <a:p>
            <a:pPr marL="285750" indent="-285750">
              <a:buClr>
                <a:srgbClr val="7030A0"/>
              </a:buClr>
              <a:buSzPct val="70000"/>
              <a:buFont typeface="Wingdings 3" pitchFamily="18" charset="2"/>
              <a:buChar char="u"/>
            </a:pPr>
            <a:r>
              <a:rPr lang="fr-FR" dirty="0" smtClean="0">
                <a:solidFill>
                  <a:schemeClr val="tx1"/>
                </a:solidFill>
              </a:rPr>
              <a:t>De piloter un système embarqué à partir d’un </a:t>
            </a:r>
            <a:r>
              <a:rPr lang="fr-FR" dirty="0">
                <a:solidFill>
                  <a:schemeClr val="tx1"/>
                </a:solidFill>
              </a:rPr>
              <a:t>S</a:t>
            </a:r>
            <a:r>
              <a:rPr lang="fr-FR" dirty="0" smtClean="0">
                <a:solidFill>
                  <a:schemeClr val="tx1"/>
                </a:solidFill>
              </a:rPr>
              <a:t>martphone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92080" y="974740"/>
            <a:ext cx="3672408" cy="345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Couche matérielle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SzPct val="70000"/>
              <a:buFont typeface="Wingdings 3" pitchFamily="18" charset="2"/>
              <a:buChar char="u"/>
            </a:pPr>
            <a:r>
              <a:rPr lang="fr-FR" dirty="0" smtClean="0">
                <a:solidFill>
                  <a:schemeClr val="tx1"/>
                </a:solidFill>
              </a:rPr>
              <a:t>Cartes programmables permettant de gérer l’acquisition de capteurs et le pilotage de sorties (et permettant de concevoir des systèmes embarqués)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SzPct val="70000"/>
              <a:buFont typeface="Wingdings 3" pitchFamily="18" charset="2"/>
              <a:buChar char="u"/>
            </a:pPr>
            <a:r>
              <a:rPr lang="fr-FR" dirty="0" smtClean="0">
                <a:solidFill>
                  <a:schemeClr val="tx1"/>
                </a:solidFill>
              </a:rPr>
              <a:t>Systèmes embarqués laissant la possibilité de gérer les entrer et les sorties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SzPct val="70000"/>
              <a:buFont typeface="Wingdings 3" pitchFamily="18" charset="2"/>
              <a:buChar char="u"/>
            </a:pPr>
            <a:r>
              <a:rPr lang="fr-FR" dirty="0" smtClean="0">
                <a:solidFill>
                  <a:schemeClr val="tx1"/>
                </a:solidFill>
              </a:rPr>
              <a:t>Tablette et Smartphone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SzPct val="70000"/>
              <a:buFont typeface="Wingdings 3" pitchFamily="18" charset="2"/>
              <a:buChar char="u"/>
            </a:pPr>
            <a:endParaRPr lang="fr-FR" dirty="0" smtClean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10374" y="4581128"/>
            <a:ext cx="3693674" cy="1728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Couche logicielle</a:t>
            </a:r>
          </a:p>
          <a:p>
            <a:pPr algn="ctr"/>
            <a:endParaRPr lang="fr-FR" b="1" dirty="0" smtClean="0">
              <a:solidFill>
                <a:schemeClr val="tx1"/>
              </a:solidFill>
            </a:endParaRPr>
          </a:p>
          <a:p>
            <a:pPr marL="285750" indent="-285750">
              <a:buClr>
                <a:srgbClr val="7030A0"/>
              </a:buClr>
              <a:buSzPct val="70000"/>
              <a:buFont typeface="Wingdings 3" pitchFamily="18" charset="2"/>
              <a:buChar char="u"/>
            </a:pPr>
            <a:r>
              <a:rPr lang="fr-FR" dirty="0" smtClean="0">
                <a:solidFill>
                  <a:schemeClr val="tx1"/>
                </a:solidFill>
              </a:rPr>
              <a:t>Système d’exploitation permettant de visualiser les paramètres réseau</a:t>
            </a:r>
          </a:p>
          <a:p>
            <a:pPr marL="285750" indent="-285750">
              <a:buClr>
                <a:srgbClr val="7030A0"/>
              </a:buClr>
              <a:buSzPct val="70000"/>
              <a:buFont typeface="Wingdings 3" pitchFamily="18" charset="2"/>
              <a:buChar char="u"/>
            </a:pPr>
            <a:r>
              <a:rPr lang="fr-FR" dirty="0" err="1" smtClean="0">
                <a:solidFill>
                  <a:schemeClr val="tx1"/>
                </a:solidFill>
              </a:rPr>
              <a:t>Micrologiciels</a:t>
            </a:r>
            <a:r>
              <a:rPr lang="fr-FR" dirty="0" smtClean="0">
                <a:solidFill>
                  <a:schemeClr val="tx1"/>
                </a:solidFill>
              </a:rPr>
              <a:t> clients serveurs</a:t>
            </a:r>
          </a:p>
          <a:p>
            <a:pPr marL="285750" indent="-285750">
              <a:buClr>
                <a:srgbClr val="7030A0"/>
              </a:buClr>
              <a:buSzPct val="70000"/>
              <a:buFont typeface="Wingdings 3" pitchFamily="18" charset="2"/>
              <a:buChar char="u"/>
            </a:pPr>
            <a:r>
              <a:rPr lang="fr-FR" dirty="0" smtClean="0">
                <a:solidFill>
                  <a:schemeClr val="tx1"/>
                </a:solidFill>
              </a:rPr>
              <a:t>… </a:t>
            </a:r>
          </a:p>
          <a:p>
            <a:pPr algn="ctr"/>
            <a:endParaRPr lang="fr-FR" b="1" dirty="0" smtClean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080" y="4575140"/>
            <a:ext cx="3672408" cy="17281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Couche matérielle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SzPct val="70000"/>
              <a:buFont typeface="Wingdings 3" pitchFamily="18" charset="2"/>
              <a:buChar char="u"/>
            </a:pPr>
            <a:endParaRPr lang="fr-FR" dirty="0" smtClean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SzPct val="70000"/>
              <a:buFont typeface="Wingdings 3" pitchFamily="18" charset="2"/>
              <a:buChar char="u"/>
            </a:pPr>
            <a:r>
              <a:rPr lang="fr-FR" dirty="0" smtClean="0">
                <a:solidFill>
                  <a:schemeClr val="tx1"/>
                </a:solidFill>
              </a:rPr>
              <a:t>Ordinateur de bureau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SzPct val="70000"/>
              <a:buFont typeface="Wingdings 3" pitchFamily="18" charset="2"/>
              <a:buChar char="u"/>
            </a:pPr>
            <a:r>
              <a:rPr lang="fr-FR" dirty="0" smtClean="0">
                <a:solidFill>
                  <a:schemeClr val="tx1"/>
                </a:solidFill>
              </a:rPr>
              <a:t>Switch – Routeurs ?</a:t>
            </a:r>
          </a:p>
          <a:p>
            <a:pPr algn="ctr"/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251520" y="0"/>
            <a:ext cx="4176464" cy="9087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2000" b="1" dirty="0"/>
              <a:t>Les programmes</a:t>
            </a:r>
            <a:r>
              <a:rPr lang="fr-FR" sz="2000" dirty="0"/>
              <a:t/>
            </a:r>
            <a:br>
              <a:rPr lang="fr-FR" sz="2000" dirty="0"/>
            </a:br>
            <a:r>
              <a:rPr lang="fr-FR" sz="2000" dirty="0"/>
              <a:t>Éléments de formation</a:t>
            </a:r>
          </a:p>
          <a:p>
            <a:r>
              <a:rPr lang="fr-FR" sz="2000" dirty="0"/>
              <a:t>Exemples de logiciels et de supports</a:t>
            </a:r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4716016" y="0"/>
            <a:ext cx="4176464" cy="920196"/>
          </a:xfrm>
          <a:prstGeom prst="rect">
            <a:avLst/>
          </a:prstGeom>
        </p:spPr>
        <p:txBody>
          <a:bodyPr vert="horz" anchor="ctr" anchorCtr="0">
            <a:normAutofit fontScale="40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Contexte de l’informatique</a:t>
            </a:r>
          </a:p>
          <a:p>
            <a:r>
              <a:rPr lang="fr-FR" dirty="0" smtClean="0"/>
              <a:t>L’informatique en technologie</a:t>
            </a:r>
          </a:p>
          <a:p>
            <a:r>
              <a:rPr lang="fr-FR" dirty="0" smtClean="0"/>
              <a:t>Contenu des programmes</a:t>
            </a:r>
          </a:p>
          <a:p>
            <a:r>
              <a:rPr lang="fr-FR" b="1" dirty="0" smtClean="0"/>
              <a:t>Proposition de logiciels et matériels</a:t>
            </a:r>
          </a:p>
        </p:txBody>
      </p:sp>
    </p:spTree>
    <p:extLst>
      <p:ext uri="{BB962C8B-B14F-4D97-AF65-F5344CB8AC3E}">
        <p14:creationId xmlns:p14="http://schemas.microsoft.com/office/powerpoint/2010/main" val="363760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7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51520" y="980728"/>
            <a:ext cx="864096" cy="34563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Écrire, mettre au point et exécuter un programme</a:t>
            </a:r>
          </a:p>
        </p:txBody>
      </p:sp>
      <p:sp>
        <p:nvSpPr>
          <p:cNvPr id="7" name="Rectangle 6"/>
          <p:cNvSpPr/>
          <p:nvPr/>
        </p:nvSpPr>
        <p:spPr>
          <a:xfrm>
            <a:off x="251520" y="4581128"/>
            <a:ext cx="864096" cy="17281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Comprendre le fonctionnement d’un réseau informatique</a:t>
            </a:r>
          </a:p>
        </p:txBody>
      </p:sp>
      <p:sp>
        <p:nvSpPr>
          <p:cNvPr id="9" name="Rectangle 8"/>
          <p:cNvSpPr/>
          <p:nvPr/>
        </p:nvSpPr>
        <p:spPr>
          <a:xfrm>
            <a:off x="1331640" y="980728"/>
            <a:ext cx="3672408" cy="34563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Couche logicielle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92080" y="974740"/>
            <a:ext cx="3672408" cy="345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Couche matérielle</a:t>
            </a:r>
          </a:p>
          <a:p>
            <a:pPr>
              <a:buClr>
                <a:schemeClr val="accent6">
                  <a:lumMod val="75000"/>
                </a:schemeClr>
              </a:buClr>
              <a:buSzPct val="70000"/>
            </a:pPr>
            <a:endParaRPr lang="fr-FR" dirty="0" smtClean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SzPct val="70000"/>
              <a:buFont typeface="Wingdings 3" pitchFamily="18" charset="2"/>
              <a:buChar char="u"/>
            </a:pPr>
            <a:endParaRPr lang="fr-FR" dirty="0" smtClean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10374" y="4581128"/>
            <a:ext cx="3693674" cy="1728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Couche logicielle</a:t>
            </a:r>
          </a:p>
          <a:p>
            <a:pPr algn="ctr"/>
            <a:endParaRPr lang="fr-FR" b="1" dirty="0" smtClean="0">
              <a:solidFill>
                <a:schemeClr val="tx1"/>
              </a:solidFill>
            </a:endParaRPr>
          </a:p>
          <a:p>
            <a:pPr algn="ctr"/>
            <a:endParaRPr lang="fr-FR" b="1" dirty="0" smtClean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080" y="4575140"/>
            <a:ext cx="3672408" cy="17281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Couche matérielle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SzPct val="70000"/>
              <a:buFont typeface="Wingdings 3" pitchFamily="18" charset="2"/>
              <a:buChar char="u"/>
            </a:pPr>
            <a:endParaRPr lang="fr-FR" dirty="0" smtClean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14605"/>
            <a:ext cx="1146603" cy="1238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089" y="2325492"/>
            <a:ext cx="1103510" cy="1103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475656" y="2852936"/>
            <a:ext cx="1146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/>
              <a:t>Scratch</a:t>
            </a:r>
            <a:endParaRPr lang="fr-FR" sz="1600" i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2594542" y="3444899"/>
            <a:ext cx="1146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err="1" smtClean="0"/>
              <a:t>mB</a:t>
            </a:r>
            <a:r>
              <a:rPr lang="fr-FR" sz="1600" i="1" dirty="0" err="1" smtClean="0"/>
              <a:t>lock</a:t>
            </a:r>
            <a:endParaRPr lang="fr-FR" sz="1600" i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747839"/>
            <a:ext cx="1520686" cy="61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639467"/>
            <a:ext cx="1342913" cy="954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5436096" y="2538692"/>
            <a:ext cx="1342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/>
              <a:t>Carte Arduino</a:t>
            </a:r>
            <a:endParaRPr lang="fr-FR" sz="1600" i="1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853" y="2438776"/>
            <a:ext cx="1147886" cy="81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554339" y="3232959"/>
            <a:ext cx="1342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/>
              <a:t>Robot</a:t>
            </a:r>
            <a:endParaRPr lang="fr-FR" sz="1600" i="1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77" y="3402367"/>
            <a:ext cx="1440160" cy="797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7560700" y="4092570"/>
            <a:ext cx="1342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/>
              <a:t>Tablette</a:t>
            </a:r>
            <a:endParaRPr lang="fr-FR" sz="1600" i="1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47" y="5661248"/>
            <a:ext cx="14287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960" y="5113203"/>
            <a:ext cx="2347960" cy="35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32" y="5673400"/>
            <a:ext cx="1542525" cy="654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384307" y="4944702"/>
            <a:ext cx="944922" cy="86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103" y="4898475"/>
            <a:ext cx="1127083" cy="762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itre 1"/>
          <p:cNvSpPr txBox="1">
            <a:spLocks/>
          </p:cNvSpPr>
          <p:nvPr/>
        </p:nvSpPr>
        <p:spPr>
          <a:xfrm>
            <a:off x="251520" y="0"/>
            <a:ext cx="4176464" cy="9087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2000" b="1" dirty="0"/>
              <a:t>Les programmes</a:t>
            </a:r>
            <a:r>
              <a:rPr lang="fr-FR" sz="2000" dirty="0"/>
              <a:t/>
            </a:r>
            <a:br>
              <a:rPr lang="fr-FR" sz="2000" dirty="0"/>
            </a:br>
            <a:r>
              <a:rPr lang="fr-FR" sz="2000" dirty="0"/>
              <a:t>Éléments de formation</a:t>
            </a:r>
          </a:p>
          <a:p>
            <a:r>
              <a:rPr lang="fr-FR" sz="2000" dirty="0"/>
              <a:t>Exemples de logiciels et de supports</a:t>
            </a:r>
          </a:p>
        </p:txBody>
      </p:sp>
      <p:sp>
        <p:nvSpPr>
          <p:cNvPr id="30" name="Titre 1"/>
          <p:cNvSpPr txBox="1">
            <a:spLocks/>
          </p:cNvSpPr>
          <p:nvPr/>
        </p:nvSpPr>
        <p:spPr>
          <a:xfrm>
            <a:off x="4716016" y="0"/>
            <a:ext cx="4176464" cy="920196"/>
          </a:xfrm>
          <a:prstGeom prst="rect">
            <a:avLst/>
          </a:prstGeom>
        </p:spPr>
        <p:txBody>
          <a:bodyPr vert="horz" anchor="ctr" anchorCtr="0">
            <a:normAutofit fontScale="40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Contexte de l’informatique</a:t>
            </a:r>
          </a:p>
          <a:p>
            <a:r>
              <a:rPr lang="fr-FR" dirty="0" smtClean="0"/>
              <a:t>L’informatique en technologie</a:t>
            </a:r>
          </a:p>
          <a:p>
            <a:r>
              <a:rPr lang="fr-FR" dirty="0" smtClean="0"/>
              <a:t>Contenu des programmes</a:t>
            </a:r>
          </a:p>
          <a:p>
            <a:r>
              <a:rPr lang="fr-FR" b="1" dirty="0" smtClean="0"/>
              <a:t>Proposition de logiciels et matériels</a:t>
            </a:r>
          </a:p>
        </p:txBody>
      </p:sp>
    </p:spTree>
    <p:extLst>
      <p:ext uri="{BB962C8B-B14F-4D97-AF65-F5344CB8AC3E}">
        <p14:creationId xmlns:p14="http://schemas.microsoft.com/office/powerpoint/2010/main" val="247117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2911011" y="6492240"/>
            <a:ext cx="3505200" cy="365760"/>
          </a:xfrm>
        </p:spPr>
        <p:txBody>
          <a:bodyPr/>
          <a:lstStyle/>
          <a:p>
            <a:r>
              <a:rPr lang="fr-FR" dirty="0" smtClean="0"/>
              <a:t>David Violeau – Xavier Pessoles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8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51520" y="1268760"/>
            <a:ext cx="4248472" cy="1388705"/>
          </a:xfrm>
          <a:prstGeom prst="rect">
            <a:avLst/>
          </a:prstGeom>
          <a:noFill/>
          <a:ln w="6350" cap="rnd" cmpd="sng" algn="ctr">
            <a:solidFill>
              <a:schemeClr val="accent5">
                <a:lumMod val="5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4663611" y="1281587"/>
            <a:ext cx="4228869" cy="1375878"/>
          </a:xfrm>
          <a:prstGeom prst="rect">
            <a:avLst/>
          </a:prstGeom>
          <a:noFill/>
          <a:ln w="6350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1520" y="1268760"/>
            <a:ext cx="228600" cy="138870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ap="rnd" cmpd="sng" algn="ctr">
            <a:solidFill>
              <a:schemeClr val="accent5">
                <a:lumMod val="5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4663611" y="1277311"/>
            <a:ext cx="228600" cy="13801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Titre 1"/>
          <p:cNvSpPr txBox="1">
            <a:spLocks/>
          </p:cNvSpPr>
          <p:nvPr/>
        </p:nvSpPr>
        <p:spPr>
          <a:xfrm>
            <a:off x="4892211" y="1281587"/>
            <a:ext cx="4000269" cy="1375877"/>
          </a:xfrm>
          <a:prstGeom prst="rect">
            <a:avLst/>
          </a:prstGeom>
        </p:spPr>
        <p:txBody>
          <a:bodyPr vert="horz" anchor="ctr" anchorCtr="0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Contexte de l’informatique</a:t>
            </a:r>
          </a:p>
          <a:p>
            <a:r>
              <a:rPr lang="fr-FR" dirty="0" smtClean="0"/>
              <a:t>L’informatique en technologie</a:t>
            </a:r>
          </a:p>
          <a:p>
            <a:r>
              <a:rPr lang="fr-FR" dirty="0" smtClean="0"/>
              <a:t>Contenu des programmes</a:t>
            </a:r>
          </a:p>
          <a:p>
            <a:r>
              <a:rPr lang="fr-FR" dirty="0" smtClean="0"/>
              <a:t>Proposition de logiciels et matériels</a:t>
            </a:r>
          </a:p>
        </p:txBody>
      </p:sp>
      <p:sp>
        <p:nvSpPr>
          <p:cNvPr id="19" name="Titre 1"/>
          <p:cNvSpPr txBox="1">
            <a:spLocks/>
          </p:cNvSpPr>
          <p:nvPr/>
        </p:nvSpPr>
        <p:spPr>
          <a:xfrm>
            <a:off x="4892211" y="4858029"/>
            <a:ext cx="4000269" cy="1375877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1600" dirty="0" err="1"/>
              <a:t>mBlock</a:t>
            </a:r>
            <a:r>
              <a:rPr lang="fr-FR" sz="1600" dirty="0"/>
              <a:t>…</a:t>
            </a:r>
          </a:p>
          <a:p>
            <a:r>
              <a:rPr lang="fr-FR" sz="1600" dirty="0"/>
              <a:t>Interaction programme – interface graphique</a:t>
            </a:r>
          </a:p>
          <a:p>
            <a:r>
              <a:rPr lang="fr-FR" sz="1600" dirty="0"/>
              <a:t>Interaction programme – </a:t>
            </a:r>
            <a:r>
              <a:rPr lang="fr-FR" sz="1600" dirty="0" err="1"/>
              <a:t>mBot</a:t>
            </a:r>
            <a:r>
              <a:rPr lang="fr-FR" sz="1600" dirty="0"/>
              <a:t> – Système embarqué</a:t>
            </a:r>
          </a:p>
          <a:p>
            <a:r>
              <a:rPr lang="fr-FR" sz="1600" dirty="0"/>
              <a:t>App </a:t>
            </a:r>
            <a:r>
              <a:rPr lang="fr-FR" sz="1600" dirty="0" err="1"/>
              <a:t>Inventor</a:t>
            </a:r>
            <a:endParaRPr lang="fr-FR" sz="1600" dirty="0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480120" y="1268760"/>
            <a:ext cx="4019872" cy="1388704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3200" dirty="0"/>
              <a:t>Les </a:t>
            </a:r>
            <a:r>
              <a:rPr lang="fr-FR" sz="3200" dirty="0" smtClean="0"/>
              <a:t>programmes</a:t>
            </a:r>
            <a:endParaRPr lang="fr-FR" sz="3200" dirty="0"/>
          </a:p>
        </p:txBody>
      </p:sp>
      <p:sp>
        <p:nvSpPr>
          <p:cNvPr id="21" name="Rectangle 20"/>
          <p:cNvSpPr/>
          <p:nvPr/>
        </p:nvSpPr>
        <p:spPr>
          <a:xfrm>
            <a:off x="251520" y="3048407"/>
            <a:ext cx="4248472" cy="1388705"/>
          </a:xfrm>
          <a:prstGeom prst="rect">
            <a:avLst/>
          </a:prstGeom>
          <a:noFill/>
          <a:ln w="6350" cap="rnd" cmpd="sng" algn="ctr">
            <a:solidFill>
              <a:schemeClr val="accent5">
                <a:lumMod val="5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4663611" y="3061234"/>
            <a:ext cx="4228869" cy="1375878"/>
          </a:xfrm>
          <a:prstGeom prst="rect">
            <a:avLst/>
          </a:prstGeom>
          <a:noFill/>
          <a:ln w="6350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Rectangle 22"/>
          <p:cNvSpPr/>
          <p:nvPr/>
        </p:nvSpPr>
        <p:spPr>
          <a:xfrm>
            <a:off x="251520" y="3048407"/>
            <a:ext cx="228600" cy="138870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ap="rnd" cmpd="sng" algn="ctr">
            <a:solidFill>
              <a:schemeClr val="accent5">
                <a:lumMod val="5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>
            <a:off x="4663611" y="3056958"/>
            <a:ext cx="228600" cy="13801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Titre 1"/>
          <p:cNvSpPr txBox="1">
            <a:spLocks/>
          </p:cNvSpPr>
          <p:nvPr/>
        </p:nvSpPr>
        <p:spPr>
          <a:xfrm>
            <a:off x="4892211" y="3061234"/>
            <a:ext cx="4000269" cy="1375877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2000" b="1" dirty="0"/>
              <a:t>Résumés de cours</a:t>
            </a:r>
          </a:p>
          <a:p>
            <a:r>
              <a:rPr lang="fr-FR" sz="2000" b="1" dirty="0"/>
              <a:t>Fiches d’utilisation</a:t>
            </a:r>
          </a:p>
          <a:p>
            <a:r>
              <a:rPr lang="fr-FR" sz="2000" b="1" dirty="0" smtClean="0"/>
              <a:t>Activités</a:t>
            </a:r>
            <a:endParaRPr lang="fr-FR" sz="2000" b="1" dirty="0"/>
          </a:p>
        </p:txBody>
      </p:sp>
      <p:sp>
        <p:nvSpPr>
          <p:cNvPr id="26" name="Titre 1"/>
          <p:cNvSpPr txBox="1">
            <a:spLocks/>
          </p:cNvSpPr>
          <p:nvPr/>
        </p:nvSpPr>
        <p:spPr>
          <a:xfrm>
            <a:off x="480120" y="3048407"/>
            <a:ext cx="4019872" cy="1388704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3200" b="1" dirty="0" smtClean="0"/>
              <a:t>Éléments de formation</a:t>
            </a:r>
            <a:endParaRPr lang="fr-FR" sz="3200" dirty="0"/>
          </a:p>
        </p:txBody>
      </p:sp>
      <p:sp>
        <p:nvSpPr>
          <p:cNvPr id="28" name="Rectangle 27"/>
          <p:cNvSpPr/>
          <p:nvPr/>
        </p:nvSpPr>
        <p:spPr>
          <a:xfrm>
            <a:off x="251520" y="4845203"/>
            <a:ext cx="4248472" cy="1388705"/>
          </a:xfrm>
          <a:prstGeom prst="rect">
            <a:avLst/>
          </a:prstGeom>
          <a:noFill/>
          <a:ln w="6350" cap="rnd" cmpd="sng" algn="ctr">
            <a:solidFill>
              <a:schemeClr val="accent5">
                <a:lumMod val="5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4663611" y="4858030"/>
            <a:ext cx="4228869" cy="1375878"/>
          </a:xfrm>
          <a:prstGeom prst="rect">
            <a:avLst/>
          </a:prstGeom>
          <a:noFill/>
          <a:ln w="6350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251520" y="4845203"/>
            <a:ext cx="228600" cy="138870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ap="rnd" cmpd="sng" algn="ctr">
            <a:solidFill>
              <a:schemeClr val="accent5">
                <a:lumMod val="5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>
            <a:off x="4663611" y="4853754"/>
            <a:ext cx="228600" cy="13801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Titre 1"/>
          <p:cNvSpPr txBox="1">
            <a:spLocks/>
          </p:cNvSpPr>
          <p:nvPr/>
        </p:nvSpPr>
        <p:spPr>
          <a:xfrm>
            <a:off x="480120" y="4845203"/>
            <a:ext cx="4019872" cy="1388704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3200" dirty="0" smtClean="0"/>
              <a:t>Exemples de logiciels et de supports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211998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4338146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95" y="3140968"/>
            <a:ext cx="8315325" cy="182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0" y="1124745"/>
            <a:ext cx="9144000" cy="468051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9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67544" y="1088739"/>
            <a:ext cx="4338146" cy="1584176"/>
          </a:xfrm>
          <a:prstGeom prst="wedgeRectCallout">
            <a:avLst>
              <a:gd name="adj1" fmla="val 62694"/>
              <a:gd name="adj2" fmla="val -2799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971600" y="1268759"/>
            <a:ext cx="2425592" cy="504057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670777" y="3356992"/>
            <a:ext cx="6736448" cy="1368151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/>
          <p:cNvCxnSpPr/>
          <p:nvPr/>
        </p:nvCxnSpPr>
        <p:spPr>
          <a:xfrm>
            <a:off x="971600" y="1772816"/>
            <a:ext cx="699177" cy="2952327"/>
          </a:xfrm>
          <a:prstGeom prst="line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971600" y="1268759"/>
            <a:ext cx="699177" cy="2088233"/>
          </a:xfrm>
          <a:prstGeom prst="line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3397193" y="1772816"/>
            <a:ext cx="2688311" cy="1584176"/>
          </a:xfrm>
          <a:prstGeom prst="line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3397193" y="1268760"/>
            <a:ext cx="5010032" cy="2088232"/>
          </a:xfrm>
          <a:prstGeom prst="line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ZoneTexte 4"/>
          <p:cNvSpPr txBox="1"/>
          <p:nvPr/>
        </p:nvSpPr>
        <p:spPr>
          <a:xfrm>
            <a:off x="5418893" y="968581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C00000"/>
                </a:solidFill>
              </a:rPr>
              <a:t>Chapitre 1 : </a:t>
            </a:r>
          </a:p>
          <a:p>
            <a:r>
              <a:rPr lang="fr-FR" dirty="0" smtClean="0"/>
              <a:t>Positionnement de l’informatique par rapport à la chaine fonctionnelle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34317" y="4869161"/>
            <a:ext cx="2753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C00000"/>
                </a:solidFill>
              </a:rPr>
              <a:t>Chapitre 2 : </a:t>
            </a:r>
          </a:p>
          <a:p>
            <a:r>
              <a:rPr lang="fr-FR" dirty="0" smtClean="0"/>
              <a:t>Nature des informations acquises par un système et transitant dans un système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3203848" y="4869160"/>
            <a:ext cx="2698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C00000"/>
                </a:solidFill>
              </a:rPr>
              <a:t>Chapitre 3 : </a:t>
            </a:r>
          </a:p>
          <a:p>
            <a:r>
              <a:rPr lang="fr-FR" dirty="0" smtClean="0"/>
              <a:t>Traitement des informations par une unité de traitement – Structures algorithmiques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6102968" y="4869161"/>
            <a:ext cx="2789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C00000"/>
                </a:solidFill>
              </a:rPr>
              <a:t>Chapitre 4 : </a:t>
            </a:r>
          </a:p>
          <a:p>
            <a:r>
              <a:rPr lang="fr-FR" dirty="0" smtClean="0"/>
              <a:t>Communication entre les systèmes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1854497" y="3717032"/>
            <a:ext cx="1872208" cy="720080"/>
          </a:xfrm>
          <a:prstGeom prst="wedgeRectCallout">
            <a:avLst>
              <a:gd name="adj1" fmla="val -62185"/>
              <a:gd name="adj2" fmla="val 108645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920049" y="3717032"/>
            <a:ext cx="1872208" cy="720080"/>
          </a:xfrm>
          <a:prstGeom prst="wedgeRectCallout">
            <a:avLst>
              <a:gd name="adj1" fmla="val -19905"/>
              <a:gd name="adj2" fmla="val 10675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6102969" y="3734216"/>
            <a:ext cx="1872208" cy="720080"/>
          </a:xfrm>
          <a:prstGeom prst="wedgeRectCallout">
            <a:avLst>
              <a:gd name="adj1" fmla="val -9700"/>
              <a:gd name="adj2" fmla="val 9537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itre 1"/>
          <p:cNvSpPr txBox="1">
            <a:spLocks/>
          </p:cNvSpPr>
          <p:nvPr/>
        </p:nvSpPr>
        <p:spPr>
          <a:xfrm>
            <a:off x="251520" y="0"/>
            <a:ext cx="4176464" cy="9087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sz="2000" dirty="0"/>
              <a:t>Les programmes</a:t>
            </a:r>
            <a:br>
              <a:rPr lang="fr-FR" sz="2000" dirty="0"/>
            </a:br>
            <a:r>
              <a:rPr lang="fr-FR" sz="2000" b="1" dirty="0"/>
              <a:t>Éléments de formation</a:t>
            </a:r>
          </a:p>
          <a:p>
            <a:r>
              <a:rPr lang="fr-FR" sz="2000" dirty="0"/>
              <a:t>Exemples de logiciels et de supports</a:t>
            </a:r>
          </a:p>
        </p:txBody>
      </p:sp>
      <p:sp>
        <p:nvSpPr>
          <p:cNvPr id="30" name="Titre 1"/>
          <p:cNvSpPr txBox="1">
            <a:spLocks/>
          </p:cNvSpPr>
          <p:nvPr/>
        </p:nvSpPr>
        <p:spPr>
          <a:xfrm>
            <a:off x="4716016" y="0"/>
            <a:ext cx="4176464" cy="920196"/>
          </a:xfrm>
          <a:prstGeom prst="rect">
            <a:avLst/>
          </a:prstGeom>
        </p:spPr>
        <p:txBody>
          <a:bodyPr vert="horz" anchor="ctr" anchorCtr="0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>
                <a:solidFill>
                  <a:schemeClr val="accent5">
                    <a:lumMod val="50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Résumés de cours</a:t>
            </a:r>
          </a:p>
          <a:p>
            <a:r>
              <a:rPr lang="fr-FR" dirty="0" smtClean="0"/>
              <a:t>Fiches d’utilisation</a:t>
            </a:r>
          </a:p>
          <a:p>
            <a:r>
              <a:rPr lang="fr-FR" dirty="0" smtClean="0"/>
              <a:t>Activités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21262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e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777</TotalTime>
  <Words>1229</Words>
  <Application>Microsoft Office PowerPoint</Application>
  <PresentationFormat>Affichage à l'écran (4:3)</PresentationFormat>
  <Paragraphs>292</Paragraphs>
  <Slides>19</Slides>
  <Notes>2</Notes>
  <HiddenSlides>0</HiddenSlides>
  <MMClips>2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0" baseType="lpstr">
      <vt:lpstr>Origine</vt:lpstr>
      <vt:lpstr>Enseignement de l’informatique au collège Initiation à la programmation des systèmes embarqués</vt:lpstr>
      <vt:lpstr>Plan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Plan</vt:lpstr>
      <vt:lpstr>Présentation PowerPoint</vt:lpstr>
      <vt:lpstr>Présentation PowerPoint</vt:lpstr>
      <vt:lpstr>Présentation PowerPoint</vt:lpstr>
      <vt:lpstr>Plan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Enseignement de l’informatique au collège Initiation à la programmation des systèmes embarqués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pt_ptsi</dc:creator>
  <cp:lastModifiedBy>Xavier Pessoles</cp:lastModifiedBy>
  <cp:revision>76</cp:revision>
  <dcterms:created xsi:type="dcterms:W3CDTF">2016-02-29T13:23:10Z</dcterms:created>
  <dcterms:modified xsi:type="dcterms:W3CDTF">2016-03-13T08:38:18Z</dcterms:modified>
</cp:coreProperties>
</file>